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3" r:id="rId3"/>
    <p:sldId id="282" r:id="rId4"/>
    <p:sldId id="274" r:id="rId5"/>
    <p:sldId id="284" r:id="rId6"/>
    <p:sldId id="270" r:id="rId7"/>
    <p:sldId id="273" r:id="rId8"/>
    <p:sldId id="287" r:id="rId9"/>
    <p:sldId id="288" r:id="rId10"/>
    <p:sldId id="289" r:id="rId11"/>
    <p:sldId id="290" r:id="rId12"/>
    <p:sldId id="314" r:id="rId13"/>
    <p:sldId id="292" r:id="rId14"/>
    <p:sldId id="294" r:id="rId15"/>
    <p:sldId id="293" r:id="rId16"/>
    <p:sldId id="295" r:id="rId17"/>
    <p:sldId id="312" r:id="rId18"/>
    <p:sldId id="313" r:id="rId19"/>
    <p:sldId id="298" r:id="rId20"/>
    <p:sldId id="301" r:id="rId21"/>
    <p:sldId id="302" r:id="rId22"/>
    <p:sldId id="303" r:id="rId23"/>
    <p:sldId id="300" r:id="rId24"/>
    <p:sldId id="305" r:id="rId25"/>
    <p:sldId id="304" r:id="rId26"/>
    <p:sldId id="309" r:id="rId27"/>
    <p:sldId id="306" r:id="rId28"/>
    <p:sldId id="307" r:id="rId29"/>
    <p:sldId id="308" r:id="rId30"/>
    <p:sldId id="299" r:id="rId31"/>
    <p:sldId id="311" r:id="rId32"/>
    <p:sldId id="316" r:id="rId33"/>
    <p:sldId id="317" r:id="rId34"/>
    <p:sldId id="315"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p:scale>
          <a:sx n="100" d="100"/>
          <a:sy n="100" d="100"/>
        </p:scale>
        <p:origin x="82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6521323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972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8914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469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497996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4235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926232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62646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754698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15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14314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80988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4512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5904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82265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26000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05091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B65296A-9C14-4429-82D1-BFD6219BFF01}" type="datetimeFigureOut">
              <a:rPr kumimoji="1" lang="ja-JP" altLang="en-US" smtClean="0"/>
              <a:t>2017/11/5</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88391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highperformancegraphics.org/previous/www_2012/media/Papers/HPG2012_Papers_Olsson.pdf" TargetMode="External"/><Relationship Id="rId3" Type="http://schemas.openxmlformats.org/officeDocument/2006/relationships/hyperlink" Target="https://www.slideshare.net/SatoshiKodaira/ss-69311865" TargetMode="External"/><Relationship Id="rId7" Type="http://schemas.openxmlformats.org/officeDocument/2006/relationships/hyperlink" Target="https://www.slideshare.net/takahiroharada/a-25d-culling-for-forward-siggraph-asia-2012" TargetMode="External"/><Relationship Id="rId12" Type="http://schemas.openxmlformats.org/officeDocument/2006/relationships/hyperlink" Target="http://www.adriancourreges.com/blog/2016/09/09/doom-2016-graphics-study/" TargetMode="External"/><Relationship Id="rId2" Type="http://schemas.openxmlformats.org/officeDocument/2006/relationships/hyperlink" Target="http://www.yosoygames.com.ar/wp/2016/11/clustered-forward-vs-deferred-shading/" TargetMode="External"/><Relationship Id="rId1" Type="http://schemas.openxmlformats.org/officeDocument/2006/relationships/slideLayout" Target="../slideLayouts/slideLayout2.xml"/><Relationship Id="rId6" Type="http://schemas.openxmlformats.org/officeDocument/2006/relationships/hyperlink" Target="https://www.slideshare.net/takahiroharada/forward-34779335" TargetMode="External"/><Relationship Id="rId11" Type="http://schemas.openxmlformats.org/officeDocument/2006/relationships/hyperlink" Target="https://www.guerrilla-games.com/read/deferred-rendering-in-killzone-2" TargetMode="External"/><Relationship Id="rId5" Type="http://schemas.openxmlformats.org/officeDocument/2006/relationships/hyperlink" Target="https://software.intel.com/sites/default/files/m/d/4/1/d/8/lauritzen_deferred_shading_siggraph_2010.pdf" TargetMode="External"/><Relationship Id="rId10" Type="http://schemas.openxmlformats.org/officeDocument/2006/relationships/hyperlink" Target="https://www.guerrilla-games.com/read/the-rendering-technology-of-killzone-2" TargetMode="External"/><Relationship Id="rId4" Type="http://schemas.openxmlformats.org/officeDocument/2006/relationships/hyperlink" Target="http://advances.realtimerendering.com/s2016/Siggraph2016_idTech6.pdf" TargetMode="External"/><Relationship Id="rId9" Type="http://schemas.openxmlformats.org/officeDocument/2006/relationships/hyperlink" Target="http://www.gdcvault.com/play/1023792/4K-Rendering-Breakthrough-The-Filtere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dvances.realtimerendering.com/s2016/index.html" TargetMode="External"/><Relationship Id="rId2" Type="http://schemas.openxmlformats.org/officeDocument/2006/relationships/hyperlink" Target="https://www.slideshare.net/HEXADRIVE/final-fantasy-hd-hd" TargetMode="External"/><Relationship Id="rId1" Type="http://schemas.openxmlformats.org/officeDocument/2006/relationships/slideLayout" Target="../slideLayouts/slideLayout2.xml"/><Relationship Id="rId6" Type="http://schemas.openxmlformats.org/officeDocument/2006/relationships/hyperlink" Target="https://sites.google.com/site/monshonosuana/directxno-hanashi-1/directx-125" TargetMode="External"/><Relationship Id="rId5" Type="http://schemas.openxmlformats.org/officeDocument/2006/relationships/hyperlink" Target="http://d.hatena.ne.jp/hanecci/20130818/p1" TargetMode="External"/><Relationship Id="rId4" Type="http://schemas.openxmlformats.org/officeDocument/2006/relationships/hyperlink" Target="https://www.activision.com/cdn/research/2017_DD_Rendering_of_COD_IW.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uerrilla-games.com/read/the-rendering-technology-of-killzone-2"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www.guerrilla-games.com/read/deferred-rendering-in-killzone-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www.slideshare.net/HEXADRIVE/final-fantasy-hd-h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6249" y="1777777"/>
            <a:ext cx="11529762" cy="1828801"/>
          </a:xfrm>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 vs Deferred Rendering</a:t>
            </a:r>
            <a:br>
              <a:rPr lang="en-US" altLang="ja-JP" dirty="0" smtClean="0">
                <a:latin typeface="HGPｺﾞｼｯｸE" panose="020B0900000000000000" pitchFamily="50" charset="-128"/>
                <a:ea typeface="HGPｺﾞｼｯｸE" panose="020B0900000000000000" pitchFamily="50" charset="-128"/>
              </a:rPr>
            </a:br>
            <a:r>
              <a:rPr lang="ja-JP" altLang="en-US" dirty="0" smtClean="0">
                <a:latin typeface="HGPｺﾞｼｯｸE" panose="020B0900000000000000" pitchFamily="50" charset="-128"/>
                <a:ea typeface="HGPｺﾞｼｯｸE" panose="020B0900000000000000" pitchFamily="50" charset="-128"/>
              </a:rPr>
              <a:t>について考えてみる</a:t>
            </a:r>
            <a:endParaRPr kumimoji="1" lang="ja-JP" altLang="en-US" sz="2200" dirty="0">
              <a:latin typeface="HGPｺﾞｼｯｸE" panose="020B0900000000000000" pitchFamily="50" charset="-128"/>
              <a:ea typeface="HGPｺﾞｼｯｸE" panose="020B0900000000000000" pitchFamily="50" charset="-128"/>
            </a:endParaRPr>
          </a:p>
        </p:txBody>
      </p:sp>
      <p:sp>
        <p:nvSpPr>
          <p:cNvPr id="3" name="サブタイトル 2"/>
          <p:cNvSpPr>
            <a:spLocks noGrp="1"/>
          </p:cNvSpPr>
          <p:nvPr>
            <p:ph type="subTitle" idx="1"/>
          </p:nvPr>
        </p:nvSpPr>
        <p:spPr>
          <a:xfrm>
            <a:off x="9270779" y="5666037"/>
            <a:ext cx="2858114" cy="1049867"/>
          </a:xfrm>
        </p:spPr>
        <p:txBody>
          <a:bodyPr/>
          <a:lstStyle/>
          <a:p>
            <a:r>
              <a:rPr lang="ja-JP" altLang="en-US" dirty="0" smtClean="0">
                <a:latin typeface="HGPｺﾞｼｯｸE" panose="020B0900000000000000" pitchFamily="50" charset="-128"/>
                <a:ea typeface="HGPｺﾞｼｯｸE" panose="020B0900000000000000" pitchFamily="50" charset="-128"/>
              </a:rPr>
              <a:t>宮脇　透</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5853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たくさん光源</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が置けない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系の技術に弱い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648063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それなりに光源</a:t>
            </a:r>
            <a:r>
              <a:rPr lang="en-US" altLang="ja-JP" b="1" dirty="0">
                <a:effectLst/>
                <a:latin typeface="HGPｺﾞｼｯｸE" panose="020B0900000000000000" pitchFamily="50" charset="-128"/>
                <a:ea typeface="HGPｺﾞｼｯｸE" panose="020B0900000000000000" pitchFamily="50" charset="-128"/>
              </a:rPr>
              <a:t>(</a:t>
            </a:r>
            <a:r>
              <a:rPr lang="ja-JP" altLang="en-US" b="1" dirty="0">
                <a:effectLst/>
                <a:latin typeface="HGPｺﾞｼｯｸE" panose="020B0900000000000000" pitchFamily="50" charset="-128"/>
                <a:ea typeface="HGPｺﾞｼｯｸE" panose="020B0900000000000000" pitchFamily="50" charset="-128"/>
              </a:rPr>
              <a:t>ポイントライト、</a:t>
            </a:r>
            <a:r>
              <a:rPr lang="ja-JP" altLang="en-US" b="1" dirty="0" smtClean="0">
                <a:effectLst/>
                <a:latin typeface="HGPｺﾞｼｯｸE" panose="020B0900000000000000" pitchFamily="50" charset="-128"/>
                <a:ea typeface="HGPｺﾞｼｯｸE" panose="020B0900000000000000" pitchFamily="50" charset="-128"/>
              </a:rPr>
              <a:t>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処理負荷がシーンの複雑度に依存しない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a:t>
            </a:r>
            <a:r>
              <a:rPr lang="ja-JP" altLang="en-US" b="1" dirty="0">
                <a:effectLst/>
                <a:latin typeface="HGPｺﾞｼｯｸE" panose="020B0900000000000000" pitchFamily="50" charset="-128"/>
                <a:ea typeface="HGPｺﾞｼｯｸE" panose="020B0900000000000000" pitchFamily="50" charset="-128"/>
              </a:rPr>
              <a:t>に強い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298053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795" y="2111118"/>
            <a:ext cx="10353762"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ただ、</a:t>
            </a:r>
            <a:r>
              <a:rPr lang="en-US" altLang="ja-JP" dirty="0" smtClean="0">
                <a:latin typeface="HGPｺﾞｼｯｸE" panose="020B0900000000000000" pitchFamily="50" charset="-128"/>
                <a:ea typeface="HGPｺﾞｼｯｸE" panose="020B0900000000000000" pitchFamily="50" charset="-128"/>
              </a:rPr>
              <a:t>PS3/Xbox 360</a:t>
            </a:r>
            <a:r>
              <a:rPr lang="ja-JP" altLang="en-US" dirty="0" smtClean="0">
                <a:latin typeface="HGPｺﾞｼｯｸE" panose="020B0900000000000000" pitchFamily="50" charset="-128"/>
                <a:ea typeface="HGPｺﾞｼｯｸE" panose="020B0900000000000000" pitchFamily="50" charset="-128"/>
              </a:rPr>
              <a:t>世代の話です</a:t>
            </a:r>
            <a:r>
              <a:rPr kumimoji="1" lang="en-US" altLang="ja-JP" dirty="0" smtClean="0">
                <a:latin typeface="HGPｺﾞｼｯｸE" panose="020B0900000000000000" pitchFamily="50" charset="-128"/>
                <a:ea typeface="HGPｺﾞｼｯｸE" panose="020B0900000000000000" pitchFamily="50" charset="-128"/>
              </a:rPr>
              <a:t/>
            </a:r>
            <a:br>
              <a:rPr kumimoji="1" lang="en-US" altLang="ja-JP" dirty="0" smtClean="0">
                <a:latin typeface="HGPｺﾞｼｯｸE" panose="020B0900000000000000" pitchFamily="50" charset="-128"/>
                <a:ea typeface="HGPｺﾞｼｯｸE" panose="020B0900000000000000" pitchFamily="50" charset="-128"/>
              </a:rPr>
            </a:br>
            <a:r>
              <a:rPr kumimoji="1" lang="ja-JP" altLang="en-US" dirty="0" smtClean="0">
                <a:latin typeface="HGPｺﾞｼｯｸE" panose="020B0900000000000000" pitchFamily="50" charset="-128"/>
                <a:ea typeface="HGPｺﾞｼｯｸE" panose="020B0900000000000000" pitchFamily="50" charset="-128"/>
              </a:rPr>
              <a:t>今世代では少し変わってきます</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388455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111118"/>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ライト数制限問題への対処</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ライトカリング</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184762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Tile-based Deferred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画面をいくつかのタイルに分割し、それぞれのタイルに対してライトリストを生成し、</a:t>
            </a:r>
            <a:endParaRPr lang="en-US" altLang="ja-JP" dirty="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それを利用してライティングする事でライト計算を減らす事が出来る</a:t>
            </a: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ただし、ライト数が少ないと通常の</a:t>
            </a:r>
            <a:r>
              <a:rPr lang="en-US" altLang="ja-JP" b="1" dirty="0" smtClean="0">
                <a:effectLst/>
                <a:latin typeface="HGPｺﾞｼｯｸE" panose="020B0900000000000000" pitchFamily="50" charset="-128"/>
                <a:ea typeface="HGPｺﾞｼｯｸE" panose="020B0900000000000000" pitchFamily="50" charset="-128"/>
              </a:rPr>
              <a:t>Deferred</a:t>
            </a:r>
            <a:r>
              <a:rPr lang="ja-JP" altLang="en-US" b="1" dirty="0" smtClean="0">
                <a:effectLst/>
                <a:latin typeface="HGPｺﾞｼｯｸE" panose="020B0900000000000000" pitchFamily="50" charset="-128"/>
                <a:ea typeface="HGPｺﾞｼｯｸE" panose="020B0900000000000000" pitchFamily="50" charset="-128"/>
              </a:rPr>
              <a:t>の方が優勢なため、</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ライト数が多いシーンでないと逆効果となる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70" y="3761824"/>
            <a:ext cx="4778583" cy="270063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184" y="3758918"/>
            <a:ext cx="4789127" cy="2703540"/>
          </a:xfrm>
          <a:prstGeom prst="rect">
            <a:avLst/>
          </a:prstGeom>
        </p:spPr>
      </p:pic>
    </p:spTree>
    <p:extLst>
      <p:ext uri="{BB962C8B-B14F-4D97-AF65-F5344CB8AC3E}">
        <p14:creationId xmlns:p14="http://schemas.microsoft.com/office/powerpoint/2010/main" val="3564338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Rendering(Tile-based Forward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を行う事が</a:t>
            </a:r>
            <a:r>
              <a:rPr lang="ja-JP" altLang="en-US" dirty="0" smtClean="0">
                <a:effectLst/>
                <a:latin typeface="HGPｺﾞｼｯｸE" panose="020B0900000000000000" pitchFamily="50" charset="-128"/>
                <a:ea typeface="HGPｺﾞｼｯｸE" panose="020B0900000000000000" pitchFamily="50" charset="-128"/>
              </a:rPr>
              <a:t>前提</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処理の流れは</a:t>
            </a:r>
            <a:r>
              <a:rPr lang="en-US" altLang="ja-JP" b="1" dirty="0" smtClean="0">
                <a:effectLst/>
                <a:latin typeface="HGPｺﾞｼｯｸE" panose="020B0900000000000000" pitchFamily="50" charset="-128"/>
                <a:ea typeface="HGPｺﾞｼｯｸE" panose="020B0900000000000000" pitchFamily="50" charset="-128"/>
              </a:rPr>
              <a:t>TBDR</a:t>
            </a:r>
            <a:r>
              <a:rPr lang="ja-JP" altLang="en-US" b="1" dirty="0" smtClean="0">
                <a:effectLst/>
                <a:latin typeface="HGPｺﾞｼｯｸE" panose="020B0900000000000000" pitchFamily="50" charset="-128"/>
                <a:ea typeface="HGPｺﾞｼｯｸE" panose="020B0900000000000000" pitchFamily="50" charset="-128"/>
              </a:rPr>
              <a:t>と似て</a:t>
            </a:r>
            <a:r>
              <a:rPr lang="ja-JP" altLang="en-US" b="1" dirty="0">
                <a:effectLst/>
                <a:latin typeface="HGPｺﾞｼｯｸE" panose="020B0900000000000000" pitchFamily="50" charset="-128"/>
                <a:ea typeface="HGPｺﾞｼｯｸE" panose="020B0900000000000000" pitchFamily="50" charset="-128"/>
              </a:rPr>
              <a:t>おり</a:t>
            </a:r>
            <a:r>
              <a:rPr lang="ja-JP" altLang="en-US" b="1" dirty="0" smtClean="0">
                <a:effectLst/>
                <a:latin typeface="HGPｺﾞｼｯｸE" panose="020B0900000000000000" pitchFamily="50" charset="-128"/>
                <a:ea typeface="HGPｺﾞｼｯｸE" panose="020B0900000000000000" pitchFamily="50" charset="-128"/>
              </a:rPr>
              <a:t>、タイルごとにライトリストを生成してライト計算する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この</a:t>
            </a:r>
            <a:r>
              <a:rPr lang="ja-JP" altLang="en-US" b="1" dirty="0">
                <a:effectLst/>
                <a:latin typeface="HGPｺﾞｼｯｸE" panose="020B0900000000000000" pitchFamily="50" charset="-128"/>
                <a:ea typeface="HGPｺﾞｼｯｸE" panose="020B0900000000000000" pitchFamily="50" charset="-128"/>
              </a:rPr>
              <a:t>手法によって</a:t>
            </a:r>
            <a:r>
              <a:rPr lang="en-US" altLang="ja-JP" b="1" dirty="0">
                <a:effectLst/>
                <a:latin typeface="HGPｺﾞｼｯｸE" panose="020B0900000000000000" pitchFamily="50" charset="-128"/>
                <a:ea typeface="HGPｺﾞｼｯｸE" panose="020B0900000000000000" pitchFamily="50" charset="-128"/>
              </a:rPr>
              <a:t>Forward</a:t>
            </a:r>
            <a:r>
              <a:rPr lang="ja-JP" altLang="en-US" b="1" dirty="0">
                <a:effectLst/>
                <a:latin typeface="HGPｺﾞｼｯｸE" panose="020B0900000000000000" pitchFamily="50" charset="-128"/>
                <a:ea typeface="HGPｺﾞｼｯｸE" panose="020B0900000000000000" pitchFamily="50" charset="-128"/>
              </a:rPr>
              <a:t>のライト制限はかなり軽減</a:t>
            </a:r>
            <a:r>
              <a:rPr lang="ja-JP" altLang="en-US" b="1" dirty="0" smtClean="0">
                <a:effectLst/>
                <a:latin typeface="HGPｺﾞｼｯｸE" panose="020B0900000000000000" pitchFamily="50" charset="-128"/>
                <a:ea typeface="HGPｺﾞｼｯｸE" panose="020B0900000000000000" pitchFamily="50" charset="-128"/>
              </a:rPr>
              <a:t>できる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タイルごとに深度差が大きい時はパフォーマンスが悪くなる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対処法として奥行き方向を考慮した</a:t>
            </a:r>
            <a:r>
              <a:rPr lang="en-US" altLang="ja-JP" b="1" dirty="0" smtClean="0">
                <a:effectLst/>
                <a:latin typeface="HGPｺﾞｼｯｸE" panose="020B0900000000000000" pitchFamily="50" charset="-128"/>
                <a:ea typeface="HGPｺﾞｼｯｸE" panose="020B0900000000000000" pitchFamily="50" charset="-128"/>
              </a:rPr>
              <a:t>2.5D</a:t>
            </a:r>
            <a:r>
              <a:rPr lang="ja-JP" altLang="en-US" b="1" dirty="0" smtClean="0">
                <a:effectLst/>
                <a:latin typeface="HGPｺﾞｼｯｸE" panose="020B0900000000000000" pitchFamily="50" charset="-128"/>
                <a:ea typeface="HGPｺﾞｼｯｸE" panose="020B0900000000000000" pitchFamily="50" charset="-128"/>
              </a:rPr>
              <a:t>カリング</a:t>
            </a:r>
            <a:r>
              <a:rPr lang="en-US" altLang="ja-JP" b="1" dirty="0" smtClean="0">
                <a:effectLst/>
                <a:latin typeface="HGPｺﾞｼｯｸE" panose="020B0900000000000000" pitchFamily="50" charset="-128"/>
                <a:ea typeface="HGPｺﾞｼｯｸE" panose="020B0900000000000000" pitchFamily="50" charset="-128"/>
              </a:rPr>
              <a:t>(Forward++?)</a:t>
            </a:r>
            <a:r>
              <a:rPr lang="ja-JP" altLang="en-US" b="1" dirty="0" smtClean="0">
                <a:effectLst/>
                <a:latin typeface="HGPｺﾞｼｯｸE" panose="020B0900000000000000" pitchFamily="50" charset="-128"/>
                <a:ea typeface="HGPｺﾞｼｯｸE" panose="020B0900000000000000" pitchFamily="50" charset="-128"/>
              </a:rPr>
              <a:t>というものが存在する</a:t>
            </a: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271" y="4107851"/>
            <a:ext cx="3245350" cy="235636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3603" y="4107851"/>
            <a:ext cx="3654694" cy="2084289"/>
          </a:xfrm>
          <a:prstGeom prst="rect">
            <a:avLst/>
          </a:prstGeom>
        </p:spPr>
      </p:pic>
    </p:spTree>
    <p:extLst>
      <p:ext uri="{BB962C8B-B14F-4D97-AF65-F5344CB8AC3E}">
        <p14:creationId xmlns:p14="http://schemas.microsoft.com/office/powerpoint/2010/main" val="744641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Clustered Deferred/Forward Shading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な技術ではタイルという単位だったが、</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奥行き方向も考慮に入れたクラスタという単位でライトカリングを行う</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な技術の弱点であった、深度差の大きいシーンに対応できる</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Forward</a:t>
            </a:r>
            <a:r>
              <a:rPr lang="ja-JP" altLang="en-US" dirty="0" err="1"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両方ともに適用が可能</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資料によれば、リアルタイムで</a:t>
            </a:r>
            <a:r>
              <a:rPr lang="ja-JP" altLang="en-US" dirty="0" smtClean="0">
                <a:latin typeface="HGPｺﾞｼｯｸE" panose="020B0900000000000000" pitchFamily="50" charset="-128"/>
                <a:ea typeface="HGPｺﾞｼｯｸE" panose="020B0900000000000000" pitchFamily="50" charset="-128"/>
              </a:rPr>
              <a:t>最大</a:t>
            </a:r>
            <a:r>
              <a:rPr lang="en-US" altLang="ja-JP" dirty="0" smtClean="0">
                <a:latin typeface="HGPｺﾞｼｯｸE" panose="020B0900000000000000" pitchFamily="50" charset="-128"/>
                <a:ea typeface="HGPｺﾞｼｯｸE" panose="020B0900000000000000" pitchFamily="50" charset="-128"/>
              </a:rPr>
              <a:t>100</a:t>
            </a:r>
            <a:r>
              <a:rPr lang="ja-JP" altLang="en-US" dirty="0" smtClean="0">
                <a:latin typeface="HGPｺﾞｼｯｸE" panose="020B0900000000000000" pitchFamily="50" charset="-128"/>
                <a:ea typeface="HGPｺﾞｼｯｸE" panose="020B0900000000000000" pitchFamily="50" charset="-128"/>
              </a:rPr>
              <a:t>万光源だとか</a:t>
            </a:r>
            <a:endParaRPr lang="en-US" altLang="ja-JP" dirty="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実際はそんな置けないかと・・・</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241" y="4450461"/>
            <a:ext cx="3505720" cy="1844771"/>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80" y="4450461"/>
            <a:ext cx="4213860" cy="1836039"/>
          </a:xfrm>
          <a:prstGeom prst="rect">
            <a:avLst/>
          </a:prstGeom>
        </p:spPr>
      </p:pic>
    </p:spTree>
    <p:extLst>
      <p:ext uri="{BB962C8B-B14F-4D97-AF65-F5344CB8AC3E}">
        <p14:creationId xmlns:p14="http://schemas.microsoft.com/office/powerpoint/2010/main" val="634670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たくさん光源</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が置けない</a:t>
            </a:r>
            <a:r>
              <a:rPr lang="ja-JP" altLang="en-US" b="1" dirty="0" smtClean="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dirty="0" smtClean="0">
              <a:solidFill>
                <a:srgbClr val="FF0000"/>
              </a:solidFill>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系の技術に弱い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95683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それなりに光源</a:t>
            </a:r>
            <a:r>
              <a:rPr lang="en-US" altLang="ja-JP" b="1" strike="sngStrike" dirty="0">
                <a:effectLst/>
                <a:latin typeface="HGPｺﾞｼｯｸE" panose="020B0900000000000000" pitchFamily="50" charset="-128"/>
                <a:ea typeface="HGPｺﾞｼｯｸE" panose="020B0900000000000000" pitchFamily="50" charset="-128"/>
              </a:rPr>
              <a:t>(</a:t>
            </a:r>
            <a:r>
              <a:rPr lang="ja-JP" altLang="en-US" b="1" strike="sngStrike" dirty="0">
                <a:effectLst/>
                <a:latin typeface="HGPｺﾞｼｯｸE" panose="020B0900000000000000" pitchFamily="50" charset="-128"/>
                <a:ea typeface="HGPｺﾞｼｯｸE" panose="020B0900000000000000" pitchFamily="50" charset="-128"/>
              </a:rPr>
              <a:t>ポイントライト、</a:t>
            </a:r>
            <a:r>
              <a:rPr lang="ja-JP" altLang="en-US" b="1" strike="sngStrike" dirty="0" smtClean="0">
                <a:effectLst/>
                <a:latin typeface="HGPｺﾞｼｯｸE" panose="020B0900000000000000" pitchFamily="50" charset="-128"/>
                <a:ea typeface="HGPｺﾞｼｯｸE" panose="020B0900000000000000" pitchFamily="50" charset="-128"/>
              </a:rPr>
              <a:t>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が置ける</a:t>
            </a:r>
            <a:r>
              <a:rPr lang="ja-JP" altLang="en-US" b="1" dirty="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strike="sngStrike"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処理負荷がシーンの複雑度に依存しない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a:t>
            </a:r>
            <a:r>
              <a:rPr lang="ja-JP" altLang="en-US" b="1" dirty="0">
                <a:effectLst/>
                <a:latin typeface="HGPｺﾞｼｯｸE" panose="020B0900000000000000" pitchFamily="50" charset="-128"/>
                <a:ea typeface="HGPｺﾞｼｯｸE" panose="020B0900000000000000" pitchFamily="50" charset="-128"/>
              </a:rPr>
              <a:t>に強い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87327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２．採用例</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422046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はじめに</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670648" y="1732449"/>
            <a:ext cx="10840055" cy="4058751"/>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このスライドでは以下のように名称を省略する事があります。</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smtClean="0">
                <a:effectLst/>
                <a:latin typeface="HGPｺﾞｼｯｸE" panose="020B0900000000000000" pitchFamily="50" charset="-128"/>
                <a:ea typeface="HGPｺﾞｼｯｸE" panose="020B0900000000000000" pitchFamily="50" charset="-128"/>
              </a:rPr>
              <a:t>Forward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Forward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a:effectLst/>
                <a:latin typeface="HGPｺﾞｼｯｸE" panose="020B0900000000000000" pitchFamily="50" charset="-128"/>
                <a:ea typeface="HGPｺﾞｼｯｸE" panose="020B0900000000000000" pitchFamily="50" charset="-128"/>
              </a:rPr>
              <a:t>Deferred Rendering</a:t>
            </a:r>
            <a:r>
              <a:rPr lang="ja-JP" altLang="en-US" sz="2800" dirty="0" smtClean="0">
                <a:effectLst/>
                <a:latin typeface="HGPｺﾞｼｯｸE" panose="020B0900000000000000" pitchFamily="50" charset="-128"/>
                <a:ea typeface="HGPｺﾞｼｯｸE" panose="020B0900000000000000" pitchFamily="50" charset="-128"/>
              </a:rPr>
              <a:t>」</a:t>
            </a: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Tile-based </a:t>
            </a:r>
            <a:r>
              <a:rPr lang="en-US" altLang="ja-JP" sz="2800" dirty="0" smtClean="0">
                <a:effectLst/>
                <a:latin typeface="HGPｺﾞｼｯｸE" panose="020B0900000000000000" pitchFamily="50" charset="-128"/>
                <a:ea typeface="HGPｺﾞｼｯｸE" panose="020B0900000000000000" pitchFamily="50" charset="-128"/>
              </a:rPr>
              <a:t>Forward </a:t>
            </a:r>
            <a:r>
              <a:rPr lang="en-US" altLang="ja-JP" sz="2800" dirty="0">
                <a:effectLst/>
                <a:latin typeface="HGPｺﾞｼｯｸE" panose="020B0900000000000000" pitchFamily="50" charset="-128"/>
                <a:ea typeface="HGPｺﾞｼｯｸE" panose="020B0900000000000000" pitchFamily="50" charset="-128"/>
              </a:rPr>
              <a:t>Rendering</a:t>
            </a:r>
            <a:r>
              <a:rPr lang="ja-JP" altLang="en-US" sz="2800" dirty="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TBFR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Tile-based Deferred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TBDR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今回</a:t>
            </a:r>
            <a:r>
              <a:rPr lang="ja-JP" altLang="en-US" sz="2800" dirty="0" smtClean="0">
                <a:effectLst/>
                <a:latin typeface="HGPｺﾞｼｯｸE" panose="020B0900000000000000" pitchFamily="50" charset="-128"/>
                <a:ea typeface="HGPｺﾞｼｯｸE" panose="020B0900000000000000" pitchFamily="50" charset="-128"/>
              </a:rPr>
              <a:t>はハイエンド</a:t>
            </a:r>
            <a:r>
              <a:rPr lang="en-US" altLang="ja-JP" sz="2800" dirty="0" smtClean="0">
                <a:effectLst/>
                <a:latin typeface="HGPｺﾞｼｯｸE" panose="020B0900000000000000" pitchFamily="50" charset="-128"/>
                <a:ea typeface="HGPｺﾞｼｯｸE" panose="020B0900000000000000" pitchFamily="50" charset="-128"/>
              </a:rPr>
              <a:t>(PS4/Xbox One/Steam)</a:t>
            </a:r>
            <a:r>
              <a:rPr lang="ja-JP" altLang="en-US" sz="2800" dirty="0" smtClean="0">
                <a:effectLst/>
                <a:latin typeface="HGPｺﾞｼｯｸE" panose="020B0900000000000000" pitchFamily="50" charset="-128"/>
                <a:ea typeface="HGPｺﾞｼｯｸE" panose="020B0900000000000000" pitchFamily="50" charset="-128"/>
              </a:rPr>
              <a:t>向けタイトルに寄せた内容となります</a:t>
            </a:r>
            <a:r>
              <a:rPr lang="ja-JP" altLang="en-US" sz="2800" dirty="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919730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実際にリリースされたタイトルで見ていきましょう</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5134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アンチャーテッド　海賊王と最後の秘宝</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994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09" y="1799492"/>
            <a:ext cx="6039534" cy="3397238"/>
          </a:xfrm>
          <a:prstGeom prst="rect">
            <a:avLst/>
          </a:prstGeom>
        </p:spPr>
      </p:pic>
    </p:spTree>
    <p:extLst>
      <p:ext uri="{BB962C8B-B14F-4D97-AF65-F5344CB8AC3E}">
        <p14:creationId xmlns:p14="http://schemas.microsoft.com/office/powerpoint/2010/main" val="354951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『GRAVITY DAZE2』</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6757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845" y="1675792"/>
            <a:ext cx="6456990" cy="3634474"/>
          </a:xfrm>
          <a:prstGeom prst="rect">
            <a:avLst/>
          </a:prstGeom>
        </p:spPr>
      </p:pic>
    </p:spTree>
    <p:extLst>
      <p:ext uri="{BB962C8B-B14F-4D97-AF65-F5344CB8AC3E}">
        <p14:creationId xmlns:p14="http://schemas.microsoft.com/office/powerpoint/2010/main" val="7018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『GUILTY GEAR </a:t>
            </a:r>
            <a:r>
              <a:rPr kumimoji="1" lang="en-US" altLang="ja-JP" dirty="0" err="1" smtClean="0">
                <a:latin typeface="HGPｺﾞｼｯｸE" panose="020B0900000000000000" pitchFamily="50" charset="-128"/>
                <a:ea typeface="HGPｺﾞｼｯｸE" panose="020B0900000000000000" pitchFamily="50" charset="-128"/>
              </a:rPr>
              <a:t>Xrd</a:t>
            </a:r>
            <a:r>
              <a:rPr kumimoji="1" lang="en-US" altLang="ja-JP" dirty="0" smtClean="0">
                <a:latin typeface="HGPｺﾞｼｯｸE" panose="020B0900000000000000" pitchFamily="50" charset="-128"/>
                <a:ea typeface="HGPｺﾞｼｯｸE" panose="020B0900000000000000" pitchFamily="50" charset="-128"/>
              </a:rPr>
              <a:t> –SIGN-』</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329" y="1721921"/>
            <a:ext cx="6315343" cy="3552381"/>
          </a:xfrm>
          <a:prstGeom prst="rect">
            <a:avLst/>
          </a:prstGeom>
        </p:spPr>
      </p:pic>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46114" y="1721921"/>
            <a:ext cx="4264351" cy="707886"/>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AC/PS3/PS4/Steam </a:t>
            </a:r>
          </a:p>
          <a:p>
            <a:pPr marL="285750" indent="-285750">
              <a:buFont typeface="Wingdings" panose="05000000000000000000" pitchFamily="2" charset="2"/>
              <a:buChar char="l"/>
            </a:pPr>
            <a:r>
              <a:rPr lang="en-US" altLang="ja-JP" sz="2000" dirty="0" smtClean="0">
                <a:latin typeface="HGPｺﾞｼｯｸE" panose="020B0900000000000000" pitchFamily="50" charset="-128"/>
                <a:ea typeface="HGPｺﾞｼｯｸE" panose="020B0900000000000000" pitchFamily="50" charset="-128"/>
              </a:rPr>
              <a:t>UE4</a:t>
            </a:r>
            <a:r>
              <a:rPr lang="ja-JP" altLang="en-US" sz="2000" dirty="0" smtClean="0">
                <a:latin typeface="HGPｺﾞｼｯｸE" panose="020B0900000000000000" pitchFamily="50" charset="-128"/>
                <a:ea typeface="HGPｺﾞｼｯｸE" panose="020B0900000000000000" pitchFamily="50" charset="-128"/>
              </a:rPr>
              <a:t>採用</a:t>
            </a:r>
            <a:endParaRPr kumimoji="1" lang="ja-JP" altLang="en-US" sz="20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4610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ゼルダの伝説 ブレス オブ ザ ワイルド</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65387"/>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err="1" smtClean="0">
                <a:latin typeface="HGPｺﾞｼｯｸE" panose="020B0900000000000000" pitchFamily="50" charset="-128"/>
                <a:ea typeface="HGPｺﾞｼｯｸE" panose="020B0900000000000000" pitchFamily="50" charset="-128"/>
              </a:rPr>
              <a:t>WiiU</a:t>
            </a:r>
            <a:r>
              <a:rPr kumimoji="1" lang="en-US" altLang="ja-JP" sz="2000" dirty="0" smtClean="0">
                <a:latin typeface="HGPｺﾞｼｯｸE" panose="020B0900000000000000" pitchFamily="50" charset="-128"/>
                <a:ea typeface="HGPｺﾞｼｯｸE" panose="020B0900000000000000" pitchFamily="50" charset="-128"/>
              </a:rPr>
              <a:t>/Nintendo Switch</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61" y="1765387"/>
            <a:ext cx="6476483" cy="3644101"/>
          </a:xfrm>
          <a:prstGeom prst="rect">
            <a:avLst/>
          </a:prstGeom>
        </p:spPr>
      </p:pic>
    </p:spTree>
    <p:extLst>
      <p:ext uri="{BB962C8B-B14F-4D97-AF65-F5344CB8AC3E}">
        <p14:creationId xmlns:p14="http://schemas.microsoft.com/office/powerpoint/2010/main" val="6475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en-US" altLang="ja-JP" dirty="0" err="1" smtClean="0">
                <a:latin typeface="HGPｺﾞｼｯｸE" panose="020B0900000000000000" pitchFamily="50" charset="-128"/>
                <a:ea typeface="HGPｺﾞｼｯｸE" panose="020B0900000000000000" pitchFamily="50" charset="-128"/>
              </a:rPr>
              <a:t>NieR</a:t>
            </a:r>
            <a:r>
              <a:rPr kumimoji="1" lang="en-US" altLang="ja-JP" dirty="0" smtClean="0">
                <a:latin typeface="HGPｺﾞｼｯｸE" panose="020B0900000000000000" pitchFamily="50" charset="-128"/>
                <a:ea typeface="HGPｺﾞｼｯｸE" panose="020B0900000000000000" pitchFamily="50" charset="-128"/>
              </a:rPr>
              <a:t> : Automata』</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13400"/>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PS4/Steam</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64" y="1845801"/>
            <a:ext cx="6039028" cy="3396953"/>
          </a:xfrm>
          <a:prstGeom prst="rect">
            <a:avLst/>
          </a:prstGeom>
        </p:spPr>
      </p:pic>
    </p:spTree>
    <p:extLst>
      <p:ext uri="{BB962C8B-B14F-4D97-AF65-F5344CB8AC3E}">
        <p14:creationId xmlns:p14="http://schemas.microsoft.com/office/powerpoint/2010/main" val="27896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『Call of Duty: Infinite Warfare』</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639940" y="1484800"/>
            <a:ext cx="4398235"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One/Windows</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56" y="1580050"/>
            <a:ext cx="6602368" cy="3713832"/>
          </a:xfrm>
          <a:prstGeom prst="rect">
            <a:avLst/>
          </a:prstGeom>
        </p:spPr>
      </p:pic>
    </p:spTree>
    <p:extLst>
      <p:ext uri="{BB962C8B-B14F-4D97-AF65-F5344CB8AC3E}">
        <p14:creationId xmlns:p14="http://schemas.microsoft.com/office/powerpoint/2010/main" val="27575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人食いの大鷲トリコ</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2093720" y="5936945"/>
            <a:ext cx="10098280" cy="707886"/>
          </a:xfrm>
          <a:prstGeom prst="rect">
            <a:avLst/>
          </a:prstGeom>
          <a:noFill/>
        </p:spPr>
        <p:txBody>
          <a:bodyPr wrap="square" rtlCol="0">
            <a:spAutoFit/>
          </a:bodyPr>
          <a:lstStyle/>
          <a:p>
            <a:r>
              <a:rPr kumimoji="1" lang="en-US" altLang="ja-JP" sz="4000" dirty="0" smtClean="0">
                <a:latin typeface="HGPｺﾞｼｯｸE" panose="020B0900000000000000" pitchFamily="50" charset="-128"/>
                <a:ea typeface="HGPｺﾞｼｯｸE" panose="020B0900000000000000" pitchFamily="50" charset="-128"/>
              </a:rPr>
              <a:t>A.</a:t>
            </a:r>
            <a:r>
              <a:rPr kumimoji="1" lang="ja-JP" altLang="en-US" sz="4000" dirty="0" smtClean="0">
                <a:latin typeface="HGPｺﾞｼｯｸE" panose="020B0900000000000000" pitchFamily="50" charset="-128"/>
                <a:ea typeface="HGPｺﾞｼｯｸE" panose="020B0900000000000000" pitchFamily="50" charset="-128"/>
              </a:rPr>
              <a:t>ハイブリッド</a:t>
            </a:r>
            <a:r>
              <a:rPr kumimoji="1" lang="en-US" altLang="ja-JP" sz="4000" dirty="0" smtClean="0">
                <a:latin typeface="HGPｺﾞｼｯｸE" panose="020B0900000000000000" pitchFamily="50" charset="-128"/>
                <a:ea typeface="HGPｺﾞｼｯｸE" panose="020B0900000000000000" pitchFamily="50" charset="-128"/>
              </a:rPr>
              <a:t>(</a:t>
            </a:r>
            <a:r>
              <a:rPr lang="ja-JP" altLang="en-US" sz="4000" dirty="0">
                <a:latin typeface="HGPｺﾞｼｯｸE" panose="020B0900000000000000" pitchFamily="50" charset="-128"/>
                <a:ea typeface="HGPｺﾞｼｯｸE" panose="020B0900000000000000" pitchFamily="50" charset="-128"/>
              </a:rPr>
              <a:t>キャラ</a:t>
            </a:r>
            <a:r>
              <a:rPr lang="en-US" altLang="ja-JP" sz="4000" dirty="0">
                <a:latin typeface="HGPｺﾞｼｯｸE" panose="020B0900000000000000" pitchFamily="50" charset="-128"/>
                <a:ea typeface="HGPｺﾞｼｯｸE" panose="020B0900000000000000" pitchFamily="50" charset="-128"/>
              </a:rPr>
              <a:t>:</a:t>
            </a:r>
            <a:r>
              <a:rPr lang="en-US" altLang="ja-JP" sz="4000" dirty="0" smtClean="0">
                <a:latin typeface="HGPｺﾞｼｯｸE" panose="020B0900000000000000" pitchFamily="50" charset="-128"/>
                <a:ea typeface="HGPｺﾞｼｯｸE" panose="020B0900000000000000" pitchFamily="50" charset="-128"/>
              </a:rPr>
              <a:t>Forward/</a:t>
            </a:r>
            <a:r>
              <a:rPr kumimoji="1" lang="ja-JP" altLang="en-US" sz="4000" dirty="0" smtClean="0">
                <a:latin typeface="HGPｺﾞｼｯｸE" panose="020B0900000000000000" pitchFamily="50" charset="-128"/>
                <a:ea typeface="HGPｺﾞｼｯｸE" panose="020B0900000000000000" pitchFamily="50" charset="-128"/>
              </a:rPr>
              <a:t>背景</a:t>
            </a:r>
            <a:r>
              <a:rPr kumimoji="1" lang="en-US" altLang="ja-JP" sz="4000" dirty="0" smtClean="0">
                <a:latin typeface="HGPｺﾞｼｯｸE" panose="020B0900000000000000" pitchFamily="50" charset="-128"/>
                <a:ea typeface="HGPｺﾞｼｯｸE" panose="020B0900000000000000" pitchFamily="50" charset="-128"/>
              </a:rPr>
              <a:t>:Deferred)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56070"/>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156" y="1756070"/>
            <a:ext cx="5640838" cy="3763496"/>
          </a:xfrm>
          <a:prstGeom prst="rect">
            <a:avLst/>
          </a:prstGeom>
        </p:spPr>
      </p:pic>
    </p:spTree>
    <p:extLst>
      <p:ext uri="{BB962C8B-B14F-4D97-AF65-F5344CB8AC3E}">
        <p14:creationId xmlns:p14="http://schemas.microsoft.com/office/powerpoint/2010/main" val="15744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ドラゴンクエスト</a:t>
            </a:r>
            <a:r>
              <a:rPr lang="en-US" altLang="ja-JP" dirty="0" err="1" smtClean="0">
                <a:latin typeface="HGPｺﾞｼｯｸE" panose="020B0900000000000000" pitchFamily="50" charset="-128"/>
                <a:ea typeface="HGPｺﾞｼｯｸE" panose="020B0900000000000000" pitchFamily="50" charset="-128"/>
              </a:rPr>
              <a:t>Ⅹ</a:t>
            </a:r>
            <a:r>
              <a:rPr lang="en-US" altLang="ja-JP" dirty="0" err="1" smtClean="0">
                <a:latin typeface="HGPｺﾞｼｯｸE" panose="020B0900000000000000" pitchFamily="50" charset="-128"/>
                <a:ea typeface="HGPｺﾞｼｯｸE" panose="020B0900000000000000" pitchFamily="50" charset="-128"/>
              </a:rPr>
              <a:t>Ⅰ</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過ぎ去りし時を求めて</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6679279" y="1794518"/>
            <a:ext cx="5776957" cy="1015663"/>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r>
              <a:rPr lang="en-US" altLang="ja-JP" sz="2000" dirty="0" smtClean="0">
                <a:latin typeface="HGPｺﾞｼｯｸE" panose="020B0900000000000000" pitchFamily="50" charset="-128"/>
                <a:ea typeface="HGPｺﾞｼｯｸE" panose="020B0900000000000000" pitchFamily="50" charset="-128"/>
              </a:rPr>
              <a:t>Nintendo </a:t>
            </a:r>
            <a:r>
              <a:rPr kumimoji="1" lang="en-US" altLang="ja-JP" sz="2000" dirty="0" smtClean="0">
                <a:latin typeface="HGPｺﾞｼｯｸE" panose="020B0900000000000000" pitchFamily="50" charset="-128"/>
                <a:ea typeface="HGPｺﾞｼｯｸE" panose="020B0900000000000000" pitchFamily="50" charset="-128"/>
              </a:rPr>
              <a:t>3DS/Nintendo </a:t>
            </a:r>
            <a:r>
              <a:rPr kumimoji="1" lang="en-US" altLang="ja-JP" sz="2000" dirty="0" err="1" smtClean="0">
                <a:latin typeface="HGPｺﾞｼｯｸE" panose="020B0900000000000000" pitchFamily="50" charset="-128"/>
                <a:ea typeface="HGPｺﾞｼｯｸE" panose="020B0900000000000000" pitchFamily="50" charset="-128"/>
              </a:rPr>
              <a:t>Swtich</a:t>
            </a:r>
            <a:endParaRPr kumimoji="1" lang="en-US" altLang="ja-JP" sz="2000" dirty="0" smtClean="0">
              <a:latin typeface="HGPｺﾞｼｯｸE" panose="020B0900000000000000" pitchFamily="50" charset="-128"/>
              <a:ea typeface="HGPｺﾞｼｯｸE" panose="020B0900000000000000" pitchFamily="50" charset="-128"/>
            </a:endParaRPr>
          </a:p>
          <a:p>
            <a:r>
              <a:rPr lang="en-US" altLang="ja-JP" sz="2000" dirty="0">
                <a:latin typeface="HGPｺﾞｼｯｸE" panose="020B0900000000000000" pitchFamily="50" charset="-128"/>
                <a:ea typeface="HGPｺﾞｼｯｸE" panose="020B0900000000000000" pitchFamily="50" charset="-128"/>
              </a:rPr>
              <a:t>※</a:t>
            </a:r>
            <a:r>
              <a:rPr lang="ja-JP" altLang="en-US" sz="2000" dirty="0" smtClean="0">
                <a:latin typeface="HGPｺﾞｼｯｸE" panose="020B0900000000000000" pitchFamily="50" charset="-128"/>
                <a:ea typeface="HGPｺﾞｼｯｸE" panose="020B0900000000000000" pitchFamily="50" charset="-128"/>
              </a:rPr>
              <a:t>今回は</a:t>
            </a:r>
            <a:r>
              <a:rPr lang="en-US" altLang="ja-JP" sz="2000" dirty="0" smtClean="0">
                <a:latin typeface="HGPｺﾞｼｯｸE" panose="020B0900000000000000" pitchFamily="50" charset="-128"/>
                <a:ea typeface="HGPｺﾞｼｯｸE" panose="020B0900000000000000" pitchFamily="50" charset="-128"/>
              </a:rPr>
              <a:t>Nintendo</a:t>
            </a:r>
            <a:r>
              <a:rPr lang="ja-JP" altLang="en-US" sz="2000" dirty="0" smtClean="0">
                <a:latin typeface="HGPｺﾞｼｯｸE" panose="020B0900000000000000" pitchFamily="50" charset="-128"/>
                <a:ea typeface="HGPｺﾞｼｯｸE" panose="020B0900000000000000" pitchFamily="50" charset="-128"/>
              </a:rPr>
              <a:t>製品については考えません</a:t>
            </a:r>
            <a:endParaRPr lang="en-US" altLang="ja-JP" sz="2000" dirty="0" smtClean="0">
              <a:latin typeface="HGPｺﾞｼｯｸE" panose="020B0900000000000000" pitchFamily="50" charset="-128"/>
              <a:ea typeface="HGPｺﾞｼｯｸE" panose="020B0900000000000000" pitchFamily="50" charset="-128"/>
            </a:endParaRPr>
          </a:p>
          <a:p>
            <a:pPr marL="342900" indent="-342900">
              <a:buFont typeface="Wingdings" panose="05000000000000000000" pitchFamily="2" charset="2"/>
              <a:buChar char="l"/>
            </a:pPr>
            <a:r>
              <a:rPr kumimoji="1" lang="en-US" altLang="ja-JP" sz="2000" dirty="0" smtClean="0">
                <a:latin typeface="HGPｺﾞｼｯｸE" panose="020B0900000000000000" pitchFamily="50" charset="-128"/>
                <a:ea typeface="HGPｺﾞｼｯｸE" panose="020B0900000000000000" pitchFamily="50" charset="-128"/>
              </a:rPr>
              <a:t>UE4</a:t>
            </a:r>
            <a:r>
              <a:rPr kumimoji="1" lang="ja-JP" altLang="en-US" sz="2000" dirty="0" smtClean="0">
                <a:latin typeface="HGPｺﾞｼｯｸE" panose="020B0900000000000000" pitchFamily="50" charset="-128"/>
                <a:ea typeface="HGPｺﾞｼｯｸE" panose="020B0900000000000000" pitchFamily="50" charset="-128"/>
              </a:rPr>
              <a:t>採用</a:t>
            </a:r>
            <a:endParaRPr kumimoji="1" lang="en-US" altLang="ja-JP" sz="2000"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84" y="1794518"/>
            <a:ext cx="6221367" cy="3499519"/>
          </a:xfrm>
          <a:prstGeom prst="rect">
            <a:avLst/>
          </a:prstGeom>
        </p:spPr>
      </p:pic>
    </p:spTree>
    <p:extLst>
      <p:ext uri="{BB962C8B-B14F-4D97-AF65-F5344CB8AC3E}">
        <p14:creationId xmlns:p14="http://schemas.microsoft.com/office/powerpoint/2010/main" val="36072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『DOOM(2016)』</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4933951" y="5936945"/>
            <a:ext cx="689558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a:t>
            </a:r>
            <a:r>
              <a:rPr lang="en-US" altLang="ja-JP" sz="4000" dirty="0" err="1" smtClean="0">
                <a:latin typeface="HGPｺﾞｼｯｸE" panose="020B0900000000000000" pitchFamily="50" charset="-128"/>
                <a:ea typeface="HGPｺﾞｼｯｸE" panose="020B0900000000000000" pitchFamily="50" charset="-128"/>
              </a:rPr>
              <a:t>Forward</a:t>
            </a:r>
            <a:r>
              <a:rPr lang="en-US" altLang="ja-JP" sz="4000" dirty="0" smtClean="0">
                <a:latin typeface="HGPｺﾞｼｯｸE" panose="020B0900000000000000" pitchFamily="50" charset="-128"/>
                <a:ea typeface="HGPｺﾞｼｯｸE" panose="020B0900000000000000" pitchFamily="50" charset="-128"/>
              </a:rPr>
              <a:t>(Clustered Forward</a:t>
            </a:r>
            <a:r>
              <a:rPr kumimoji="1" lang="en-US" altLang="ja-JP" sz="4000" dirty="0" smtClean="0">
                <a:latin typeface="HGPｺﾞｼｯｸE" panose="020B0900000000000000" pitchFamily="50" charset="-128"/>
                <a:ea typeface="HGPｺﾞｼｯｸE" panose="020B0900000000000000" pitchFamily="50" charset="-128"/>
              </a:rPr>
              <a:t>)</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249334" y="1580050"/>
            <a:ext cx="4375448"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One/Steam</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526" y="1606519"/>
            <a:ext cx="6348972" cy="387551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50" y="2828924"/>
            <a:ext cx="4053216" cy="2653113"/>
          </a:xfrm>
          <a:prstGeom prst="rect">
            <a:avLst/>
          </a:prstGeom>
        </p:spPr>
      </p:pic>
    </p:spTree>
    <p:extLst>
      <p:ext uri="{BB962C8B-B14F-4D97-AF65-F5344CB8AC3E}">
        <p14:creationId xmlns:p14="http://schemas.microsoft.com/office/powerpoint/2010/main" val="7811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アジェンダ</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normAutofit/>
          </a:bodyPr>
          <a:lstStyle/>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レンダリング方式</a:t>
            </a:r>
            <a:r>
              <a:rPr lang="en-US" altLang="ja-JP" sz="2800" dirty="0"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Forward</a:t>
            </a:r>
            <a:r>
              <a:rPr lang="ja-JP" altLang="en-US" sz="2800" dirty="0" err="1"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について</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採用例</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a:effectLst/>
                <a:latin typeface="HGPｺﾞｼｯｸE" panose="020B0900000000000000" pitchFamily="50" charset="-128"/>
                <a:ea typeface="HGPｺﾞｼｯｸE" panose="020B0900000000000000" pitchFamily="50" charset="-128"/>
              </a:rPr>
              <a:t>まとめ</a:t>
            </a:r>
            <a:endParaRPr lang="en-US" altLang="ja-JP" sz="2800" dirty="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91625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３</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5045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711080"/>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どちら</a:t>
            </a:r>
            <a:r>
              <a:rPr lang="ja-JP" altLang="en-US" dirty="0" smtClean="0">
                <a:latin typeface="HGPｺﾞｼｯｸE" panose="020B0900000000000000" pitchFamily="50" charset="-128"/>
                <a:ea typeface="HGPｺﾞｼｯｸE" panose="020B0900000000000000" pitchFamily="50" charset="-128"/>
              </a:rPr>
              <a:t>が優れてい</a:t>
            </a:r>
            <a:r>
              <a:rPr lang="ja-JP" altLang="en-US" dirty="0" smtClean="0">
                <a:latin typeface="HGPｺﾞｼｯｸE" panose="020B0900000000000000" pitchFamily="50" charset="-128"/>
                <a:ea typeface="HGPｺﾞｼｯｸE" panose="020B0900000000000000" pitchFamily="50" charset="-128"/>
              </a:rPr>
              <a:t>るかという考え方自体が間違っていると思った</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現在</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の半透明描画は</a:t>
            </a:r>
            <a:r>
              <a:rPr lang="en-US" altLang="ja-JP" dirty="0" smtClean="0">
                <a:latin typeface="HGPｺﾞｼｯｸE" panose="020B0900000000000000" pitchFamily="50" charset="-128"/>
                <a:ea typeface="HGPｺﾞｼｯｸE" panose="020B0900000000000000" pitchFamily="50" charset="-128"/>
              </a:rPr>
              <a:t>Forward</a:t>
            </a:r>
            <a:r>
              <a:rPr lang="ja-JP" altLang="en-US" dirty="0" smtClean="0">
                <a:latin typeface="HGPｺﾞｼｯｸE" panose="020B0900000000000000" pitchFamily="50" charset="-128"/>
                <a:ea typeface="HGPｺﾞｼｯｸE" panose="020B0900000000000000" pitchFamily="50" charset="-128"/>
              </a:rPr>
              <a:t>を必要としているし・・・</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ハイブリッドにする手段もある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やりたい表現に合うレンダリング方式を採用する事が大事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現時点では</a:t>
            </a:r>
            <a:r>
              <a:rPr kumimoji="1" lang="ja-JP" altLang="en-US" dirty="0" smtClean="0">
                <a:latin typeface="HGPｺﾞｼｯｸE" panose="020B0900000000000000" pitchFamily="50" charset="-128"/>
                <a:ea typeface="HGPｺﾞｼｯｸE" panose="020B0900000000000000" pitchFamily="50" charset="-128"/>
              </a:rPr>
              <a:t>、採用例の多さなど</a:t>
            </a:r>
            <a:r>
              <a:rPr kumimoji="1"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優勢な感じはある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lang="en-US" altLang="ja-JP" dirty="0" err="1" smtClean="0">
                <a:latin typeface="HGPｺﾞｼｯｸE" panose="020B0900000000000000" pitchFamily="50" charset="-128"/>
                <a:ea typeface="HGPｺﾞｼｯｸE" panose="020B0900000000000000" pitchFamily="50" charset="-128"/>
              </a:rPr>
              <a:t>ScreenSpace</a:t>
            </a:r>
            <a:r>
              <a:rPr lang="ja-JP" altLang="en-US" dirty="0" smtClean="0">
                <a:latin typeface="HGPｺﾞｼｯｸE" panose="020B0900000000000000" pitchFamily="50" charset="-128"/>
                <a:ea typeface="HGPｺﾞｼｯｸE" panose="020B0900000000000000" pitchFamily="50" charset="-128"/>
              </a:rPr>
              <a:t>系の技術が色々生まれているので、</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にしておく方が良いかもしれない（特にリアル系）</a:t>
            </a:r>
            <a:endParaRPr lang="en-US" altLang="ja-JP" dirty="0">
              <a:latin typeface="HGPｺﾞｼｯｸE" panose="020B0900000000000000" pitchFamily="50" charset="-128"/>
              <a:ea typeface="HGPｺﾞｼｯｸE" panose="020B0900000000000000" pitchFamily="50" charset="-128"/>
            </a:endParaRPr>
          </a:p>
          <a:p>
            <a:pPr marL="36900" indent="0">
              <a:buNone/>
            </a:pP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採用例が多いと参考資料が豊富</a:t>
            </a:r>
            <a:endParaRPr kumimoji="1"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新たなレンダリング方式が出る可能性もある</a:t>
            </a:r>
            <a:r>
              <a:rPr lang="ja-JP" altLang="en-US" dirty="0"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Visibility Buffer</a:t>
            </a:r>
            <a:r>
              <a:rPr lang="ja-JP" altLang="en-US" dirty="0" smtClean="0">
                <a:latin typeface="HGPｺﾞｼｯｸE" panose="020B0900000000000000" pitchFamily="50" charset="-128"/>
                <a:ea typeface="HGPｺﾞｼｯｸE" panose="020B0900000000000000" pitchFamily="50" charset="-128"/>
              </a:rPr>
              <a:t>など）</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600831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2"/>
              </a:rPr>
              <a:t>Clustered Forward vs Deferred Shading</a:t>
            </a:r>
            <a:endParaRPr lang="en-US" altLang="ja-JP"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dirty="0">
                <a:effectLst/>
                <a:latin typeface="HGPｺﾞｼｯｸE" panose="020B0900000000000000" pitchFamily="50" charset="-128"/>
                <a:ea typeface="HGPｺﾞｼｯｸE" panose="020B0900000000000000" pitchFamily="50" charset="-128"/>
                <a:hlinkClick r:id="rId3"/>
              </a:rPr>
              <a:t>なぜ</a:t>
            </a:r>
            <a:r>
              <a:rPr lang="ja-JP" altLang="en-US" dirty="0" smtClean="0">
                <a:effectLst/>
                <a:latin typeface="HGPｺﾞｼｯｸE" panose="020B0900000000000000" pitchFamily="50" charset="-128"/>
                <a:ea typeface="HGPｺﾞｼｯｸE" panose="020B0900000000000000" pitchFamily="50" charset="-128"/>
                <a:hlinkClick r:id="rId3"/>
              </a:rPr>
              <a:t>なにリアルタイムレンダリング</a:t>
            </a:r>
            <a:endParaRPr lang="en-US" altLang="ja-JP" dirty="0" smtClean="0">
              <a:effectLst/>
              <a:latin typeface="HGPｺﾞｼｯｸE" panose="020B0900000000000000" pitchFamily="50" charset="-128"/>
              <a:ea typeface="HGPｺﾞｼｯｸE" panose="020B0900000000000000" pitchFamily="50" charset="-128"/>
              <a:hlinkClick r:id="rId4"/>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5"/>
              </a:rPr>
              <a:t>Deferred Rendering for Current and Future Rendering Pipelines</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(SIGGRAPH2010) </a:t>
            </a:r>
            <a:r>
              <a:rPr lang="en-US" altLang="ja-JP" sz="1200" dirty="0">
                <a:latin typeface="HGPｺﾞｼｯｸE" panose="020B0900000000000000" pitchFamily="50" charset="-128"/>
                <a:ea typeface="HGPｺﾞｼｯｸE" panose="020B0900000000000000" pitchFamily="50" charset="-128"/>
              </a:rPr>
              <a:t>Andrew </a:t>
            </a:r>
            <a:r>
              <a:rPr lang="en-US" altLang="ja-JP" sz="1200" dirty="0" err="1" smtClean="0">
                <a:latin typeface="HGPｺﾞｼｯｸE" panose="020B0900000000000000" pitchFamily="50" charset="-128"/>
                <a:ea typeface="HGPｺﾞｼｯｸE" panose="020B0900000000000000" pitchFamily="50" charset="-128"/>
              </a:rPr>
              <a:t>Lauritzen</a:t>
            </a:r>
            <a:r>
              <a:rPr lang="en-US" altLang="ja-JP" sz="1200" dirty="0" smtClean="0">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Intel Corporation</a:t>
            </a:r>
            <a:endParaRPr lang="en-US" altLang="ja-JP" sz="1200" dirty="0" smtClean="0">
              <a:effectLst/>
              <a:latin typeface="HGPｺﾞｼｯｸE" panose="020B0900000000000000" pitchFamily="50" charset="-128"/>
              <a:ea typeface="HGPｺﾞｼｯｸE" panose="020B0900000000000000" pitchFamily="50" charset="-128"/>
              <a:hlinkClick r:id="rId6"/>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6"/>
              </a:rPr>
              <a:t>FORWARD+: BRINGING DEFERRED LIGHTING TO THE NEXT LEVEL</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a:t>
            </a:r>
            <a:r>
              <a:rPr lang="en-US" altLang="ja-JP" sz="1200" dirty="0">
                <a:effectLst/>
                <a:latin typeface="HGPｺﾞｼｯｸE" panose="020B0900000000000000" pitchFamily="50" charset="-128"/>
                <a:ea typeface="HGPｺﾞｼｯｸE" panose="020B0900000000000000" pitchFamily="50" charset="-128"/>
              </a:rPr>
              <a:t>EUROGRAPHICS </a:t>
            </a:r>
            <a:r>
              <a:rPr lang="en-US" altLang="ja-JP" sz="1200" dirty="0" smtClean="0">
                <a:effectLst/>
                <a:latin typeface="HGPｺﾞｼｯｸE" panose="020B0900000000000000" pitchFamily="50" charset="-128"/>
                <a:ea typeface="HGPｺﾞｼｯｸE" panose="020B0900000000000000" pitchFamily="50" charset="-128"/>
              </a:rPr>
              <a:t>2012)</a:t>
            </a:r>
            <a:r>
              <a:rPr lang="ja-JP" altLang="en-US" sz="1200"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TAKAHIRO HARADA, 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7"/>
              </a:rPr>
              <a:t>A 2.5D CULLING FORWARD+</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 ASIA 2012) </a:t>
            </a:r>
            <a:r>
              <a:rPr lang="en-US" altLang="ja-JP" sz="1200" dirty="0">
                <a:effectLst/>
                <a:latin typeface="HGPｺﾞｼｯｸE" panose="020B0900000000000000" pitchFamily="50" charset="-128"/>
                <a:ea typeface="HGPｺﾞｼｯｸE" panose="020B0900000000000000" pitchFamily="50" charset="-128"/>
              </a:rPr>
              <a:t>TAKAHIRO HARADA, </a:t>
            </a:r>
            <a:r>
              <a:rPr lang="en-US" altLang="ja-JP" sz="1200" dirty="0" smtClean="0">
                <a:effectLst/>
                <a:latin typeface="HGPｺﾞｼｯｸE" panose="020B0900000000000000" pitchFamily="50" charset="-128"/>
                <a:ea typeface="HGPｺﾞｼｯｸE" panose="020B0900000000000000" pitchFamily="50" charset="-128"/>
              </a:rPr>
              <a:t>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8"/>
              </a:rPr>
              <a:t>Clustered Deferred and Forward Shading</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(HPG2012) Ola Olsson, Markus </a:t>
            </a:r>
            <a:r>
              <a:rPr lang="en-US" altLang="ja-JP" sz="1200" dirty="0" err="1" smtClean="0">
                <a:effectLst/>
                <a:latin typeface="HGPｺﾞｼｯｸE" panose="020B0900000000000000" pitchFamily="50" charset="-128"/>
                <a:ea typeface="HGPｺﾞｼｯｸE" panose="020B0900000000000000" pitchFamily="50" charset="-128"/>
              </a:rPr>
              <a:t>Billeter</a:t>
            </a:r>
            <a:r>
              <a:rPr lang="en-US" altLang="ja-JP" sz="1200" dirty="0" smtClean="0">
                <a:effectLst/>
                <a:latin typeface="HGPｺﾞｼｯｸE" panose="020B0900000000000000" pitchFamily="50" charset="-128"/>
                <a:ea typeface="HGPｺﾞｼｯｸE" panose="020B0900000000000000" pitchFamily="50" charset="-128"/>
              </a:rPr>
              <a:t>, Ulf </a:t>
            </a:r>
            <a:r>
              <a:rPr lang="en-US" altLang="ja-JP" sz="1200" dirty="0" err="1" smtClean="0">
                <a:effectLst/>
                <a:latin typeface="HGPｺﾞｼｯｸE" panose="020B0900000000000000" pitchFamily="50" charset="-128"/>
                <a:ea typeface="HGPｺﾞｼｯｸE" panose="020B0900000000000000" pitchFamily="50" charset="-128"/>
              </a:rPr>
              <a:t>Assarsson</a:t>
            </a:r>
            <a:r>
              <a:rPr lang="en-US" altLang="ja-JP" sz="1200" dirty="0" smtClean="0">
                <a:effectLst/>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Chalmers)University)of)Technology</a:t>
            </a:r>
            <a:endParaRPr lang="en-US" altLang="ja-JP" sz="1200" dirty="0">
              <a:effectLst/>
              <a:latin typeface="HGPｺﾞｼｯｸE" panose="020B0900000000000000" pitchFamily="50" charset="-128"/>
              <a:ea typeface="HGPｺﾞｼｯｸE" panose="020B0900000000000000" pitchFamily="50" charset="-128"/>
              <a:hlinkClick r:id="rId9"/>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9"/>
              </a:rPr>
              <a:t>4K </a:t>
            </a:r>
            <a:r>
              <a:rPr lang="en-US" altLang="ja-JP" dirty="0">
                <a:effectLst/>
                <a:latin typeface="HGPｺﾞｼｯｸE" panose="020B0900000000000000" pitchFamily="50" charset="-128"/>
                <a:ea typeface="HGPｺﾞｼｯｸE" panose="020B0900000000000000" pitchFamily="50" charset="-128"/>
                <a:hlinkClick r:id="rId9"/>
              </a:rPr>
              <a:t>Rendering Breakthrough: The Filtered and Culled Visibility </a:t>
            </a:r>
            <a:r>
              <a:rPr lang="en-US" altLang="ja-JP" dirty="0" smtClean="0">
                <a:effectLst/>
                <a:latin typeface="HGPｺﾞｼｯｸE" panose="020B0900000000000000" pitchFamily="50" charset="-128"/>
                <a:ea typeface="HGPｺﾞｼｯｸE" panose="020B0900000000000000" pitchFamily="50" charset="-128"/>
                <a:hlinkClick r:id="rId9"/>
              </a:rPr>
              <a:t>Buffer</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 </a:t>
            </a:r>
            <a:r>
              <a:rPr lang="en-US" altLang="ja-JP" sz="1200" dirty="0">
                <a:effectLst/>
                <a:latin typeface="HGPｺﾞｼｯｸE" panose="020B0900000000000000" pitchFamily="50" charset="-128"/>
                <a:ea typeface="HGPｺﾞｼｯｸE" panose="020B0900000000000000" pitchFamily="50" charset="-128"/>
              </a:rPr>
              <a:t>Europe </a:t>
            </a:r>
            <a:r>
              <a:rPr lang="en-US" altLang="ja-JP" sz="1200" dirty="0" smtClean="0">
                <a:effectLst/>
                <a:latin typeface="HGPｺﾞｼｯｸE" panose="020B0900000000000000" pitchFamily="50" charset="-128"/>
                <a:ea typeface="HGPｺﾞｼｯｸE" panose="020B0900000000000000" pitchFamily="50" charset="-128"/>
              </a:rPr>
              <a:t>2016) </a:t>
            </a:r>
            <a:r>
              <a:rPr lang="en-US" altLang="ja-JP" sz="1200" dirty="0">
                <a:effectLst/>
                <a:latin typeface="HGPｺﾞｼｯｸE" panose="020B0900000000000000" pitchFamily="50" charset="-128"/>
                <a:ea typeface="HGPｺﾞｼｯｸE" panose="020B0900000000000000" pitchFamily="50" charset="-128"/>
              </a:rPr>
              <a:t>Wolfgang </a:t>
            </a:r>
            <a:r>
              <a:rPr lang="en-US" altLang="ja-JP" sz="1200" dirty="0" smtClean="0">
                <a:effectLst/>
                <a:latin typeface="HGPｺﾞｼｯｸE" panose="020B0900000000000000" pitchFamily="50" charset="-128"/>
                <a:ea typeface="HGPｺﾞｼｯｸE" panose="020B0900000000000000" pitchFamily="50" charset="-128"/>
              </a:rPr>
              <a:t>Engel, Confetti</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0"/>
              </a:rPr>
              <a:t>The Rendering Technology Of </a:t>
            </a:r>
            <a:r>
              <a:rPr lang="en-US" altLang="ja-JP" dirty="0" err="1" smtClean="0">
                <a:effectLst/>
                <a:latin typeface="HGPｺﾞｼｯｸE" panose="020B0900000000000000" pitchFamily="50" charset="-128"/>
                <a:ea typeface="HGPｺﾞｼｯｸE" panose="020B0900000000000000" pitchFamily="50" charset="-128"/>
                <a:hlinkClick r:id="rId10"/>
              </a:rPr>
              <a:t>Killzone</a:t>
            </a:r>
            <a:r>
              <a:rPr lang="en-US" altLang="ja-JP" dirty="0" smtClean="0">
                <a:effectLst/>
                <a:latin typeface="HGPｺﾞｼｯｸE" panose="020B0900000000000000" pitchFamily="50" charset="-128"/>
                <a:ea typeface="HGPｺﾞｼｯｸE" panose="020B0900000000000000" pitchFamily="50" charset="-128"/>
                <a:hlinkClick r:id="rId10"/>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(GDC2009) Michal </a:t>
            </a:r>
            <a:r>
              <a:rPr lang="en-US" altLang="ja-JP" sz="1200" dirty="0" err="1" smtClean="0">
                <a:effectLst/>
                <a:latin typeface="HGPｺﾞｼｯｸE" panose="020B0900000000000000" pitchFamily="50" charset="-128"/>
                <a:ea typeface="HGPｺﾞｼｯｸE" panose="020B0900000000000000" pitchFamily="50" charset="-128"/>
              </a:rPr>
              <a:t>Valient</a:t>
            </a:r>
            <a:r>
              <a:rPr lang="en-US" altLang="ja-JP" sz="1200" dirty="0" smtClean="0">
                <a:effectLst/>
                <a:latin typeface="HGPｺﾞｼｯｸE" panose="020B0900000000000000" pitchFamily="50" charset="-128"/>
                <a:ea typeface="HGPｺﾞｼｯｸE" panose="020B0900000000000000" pitchFamily="50" charset="-128"/>
              </a:rPr>
              <a:t>, Guerrilla Games</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1"/>
              </a:rPr>
              <a:t>Deferred Rendering In </a:t>
            </a:r>
            <a:r>
              <a:rPr lang="en-US" altLang="ja-JP" dirty="0" err="1" smtClean="0">
                <a:effectLst/>
                <a:latin typeface="HGPｺﾞｼｯｸE" panose="020B0900000000000000" pitchFamily="50" charset="-128"/>
                <a:ea typeface="HGPｺﾞｼｯｸE" panose="020B0900000000000000" pitchFamily="50" charset="-128"/>
                <a:hlinkClick r:id="rId11"/>
              </a:rPr>
              <a:t>Killzone</a:t>
            </a:r>
            <a:r>
              <a:rPr lang="en-US" altLang="ja-JP" dirty="0" smtClean="0">
                <a:effectLst/>
                <a:latin typeface="HGPｺﾞｼｯｸE" panose="020B0900000000000000" pitchFamily="50" charset="-128"/>
                <a:ea typeface="HGPｺﾞｼｯｸE" panose="020B0900000000000000" pitchFamily="50" charset="-128"/>
                <a:hlinkClick r:id="rId11"/>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(Develop2007) </a:t>
            </a:r>
            <a:r>
              <a:rPr lang="en-US" altLang="ja-JP" sz="1200" dirty="0">
                <a:effectLst/>
                <a:latin typeface="HGPｺﾞｼｯｸE" panose="020B0900000000000000" pitchFamily="50" charset="-128"/>
                <a:ea typeface="HGPｺﾞｼｯｸE" panose="020B0900000000000000" pitchFamily="50" charset="-128"/>
              </a:rPr>
              <a:t>Michal </a:t>
            </a:r>
            <a:r>
              <a:rPr lang="en-US" altLang="ja-JP" sz="1200" dirty="0" err="1">
                <a:effectLst/>
                <a:latin typeface="HGPｺﾞｼｯｸE" panose="020B0900000000000000" pitchFamily="50" charset="-128"/>
                <a:ea typeface="HGPｺﾞｼｯｸE" panose="020B0900000000000000" pitchFamily="50" charset="-128"/>
              </a:rPr>
              <a:t>Valient</a:t>
            </a:r>
            <a:r>
              <a:rPr lang="en-US" altLang="ja-JP" sz="1200" dirty="0">
                <a:effectLst/>
                <a:latin typeface="HGPｺﾞｼｯｸE" panose="020B0900000000000000" pitchFamily="50" charset="-128"/>
                <a:ea typeface="HGPｺﾞｼｯｸE" panose="020B0900000000000000" pitchFamily="50" charset="-128"/>
              </a:rPr>
              <a:t>, Guerrilla Games</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4"/>
              </a:rPr>
              <a:t>The Devil is in the details: idTech666</a:t>
            </a:r>
            <a:r>
              <a:rPr lang="en-US" altLang="ja-JP" dirty="0">
                <a:effectLst/>
                <a:latin typeface="HGPｺﾞｼｯｸE" panose="020B0900000000000000" pitchFamily="50" charset="-128"/>
                <a:ea typeface="HGPｺﾞｼｯｸE" panose="020B0900000000000000" pitchFamily="50" charset="-128"/>
              </a:rPr>
              <a:t> </a:t>
            </a:r>
            <a:r>
              <a:rPr lang="en-US" altLang="ja-JP" sz="900" dirty="0">
                <a:effectLst/>
                <a:latin typeface="HGPｺﾞｼｯｸE" panose="020B0900000000000000" pitchFamily="50" charset="-128"/>
                <a:ea typeface="HGPｺﾞｼｯｸE" panose="020B0900000000000000" pitchFamily="50" charset="-128"/>
              </a:rPr>
              <a:t>(SIGGRAPH2016) Tiago Sousa, Jean </a:t>
            </a:r>
            <a:r>
              <a:rPr lang="en-US" altLang="ja-JP" sz="900" dirty="0" err="1">
                <a:effectLst/>
                <a:latin typeface="HGPｺﾞｼｯｸE" panose="020B0900000000000000" pitchFamily="50" charset="-128"/>
                <a:ea typeface="HGPｺﾞｼｯｸE" panose="020B0900000000000000" pitchFamily="50" charset="-128"/>
              </a:rPr>
              <a:t>Geffroy</a:t>
            </a:r>
            <a:r>
              <a:rPr lang="en-US" altLang="ja-JP" sz="900" b="1" dirty="0">
                <a:effectLst/>
                <a:latin typeface="HGPｺﾞｼｯｸE" panose="020B0900000000000000" pitchFamily="50" charset="-128"/>
                <a:ea typeface="HGPｺﾞｼｯｸE" panose="020B0900000000000000" pitchFamily="50" charset="-128"/>
              </a:rPr>
              <a:t>, id Software</a:t>
            </a:r>
            <a:r>
              <a:rPr lang="en-US" altLang="ja-JP" sz="900" dirty="0">
                <a:effectLst/>
                <a:latin typeface="HGPｺﾞｼｯｸE" panose="020B0900000000000000" pitchFamily="50" charset="-128"/>
                <a:ea typeface="HGPｺﾞｼｯｸE" panose="020B0900000000000000" pitchFamily="50" charset="-128"/>
              </a:rPr>
              <a:t> </a:t>
            </a:r>
            <a:endParaRPr lang="en-US" altLang="ja-JP" sz="900" dirty="0">
              <a:effectLst/>
              <a:latin typeface="HGPｺﾞｼｯｸE" panose="020B0900000000000000" pitchFamily="50" charset="-128"/>
              <a:ea typeface="HGPｺﾞｼｯｸE" panose="020B0900000000000000" pitchFamily="50" charset="-128"/>
              <a:hlinkClick r:id="rId12"/>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12"/>
              </a:rPr>
              <a:t>DOOM(2016) – Graphics Study</a:t>
            </a:r>
            <a:endParaRPr lang="en-US" altLang="ja-JP" dirty="0">
              <a:effectLst/>
              <a:latin typeface="HGPｺﾞｼｯｸE" panose="020B0900000000000000" pitchFamily="50" charset="-128"/>
              <a:ea typeface="HGPｺﾞｼｯｸE" panose="020B0900000000000000" pitchFamily="50" charset="-128"/>
            </a:endParaRPr>
          </a:p>
          <a:p>
            <a:pPr marL="36900" indent="0">
              <a:buNone/>
            </a:pPr>
            <a:endParaRPr kumimoji="1" lang="ja-JP" altLang="en-US"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39201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a:effectLst/>
                <a:latin typeface="HGPｺﾞｼｯｸE" panose="020B0900000000000000" pitchFamily="50" charset="-128"/>
                <a:ea typeface="HGPｺﾞｼｯｸE" panose="020B0900000000000000" pitchFamily="50" charset="-128"/>
                <a:hlinkClick r:id="rId2"/>
              </a:rPr>
              <a:t>FINAL FANTASY </a:t>
            </a:r>
            <a:r>
              <a:rPr lang="ja-JP" altLang="en-US" dirty="0">
                <a:effectLst/>
                <a:latin typeface="HGPｺﾞｼｯｸE" panose="020B0900000000000000" pitchFamily="50" charset="-128"/>
                <a:ea typeface="HGPｺﾞｼｯｸE" panose="020B0900000000000000" pitchFamily="50" charset="-128"/>
                <a:hlinkClick r:id="rId2"/>
              </a:rPr>
              <a:t>零式</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a:effectLst/>
                <a:latin typeface="HGPｺﾞｼｯｸE" panose="020B0900000000000000" pitchFamily="50" charset="-128"/>
                <a:ea typeface="HGPｺﾞｼｯｸE" panose="020B0900000000000000" pitchFamily="50" charset="-128"/>
                <a:hlinkClick r:id="rId2"/>
              </a:rPr>
              <a:t>にみる 新しい</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smtClean="0">
                <a:effectLst/>
                <a:latin typeface="HGPｺﾞｼｯｸE" panose="020B0900000000000000" pitchFamily="50" charset="-128"/>
                <a:ea typeface="HGPｺﾞｼｯｸE" panose="020B0900000000000000" pitchFamily="50" charset="-128"/>
                <a:hlinkClick r:id="rId2"/>
              </a:rPr>
              <a:t>リマスター</a:t>
            </a:r>
            <a:r>
              <a:rPr lang="ja-JP" altLang="en-US"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(KANSAI CEDEC2015) </a:t>
            </a:r>
            <a:r>
              <a:rPr lang="ja-JP" altLang="en-US" sz="1200" dirty="0" smtClean="0">
                <a:effectLst/>
                <a:latin typeface="HGPｺﾞｼｯｸE" panose="020B0900000000000000" pitchFamily="50" charset="-128"/>
                <a:ea typeface="HGPｺﾞｼｯｸE" panose="020B0900000000000000" pitchFamily="50" charset="-128"/>
              </a:rPr>
              <a:t>岩崎 順一</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山口裕也</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株式会社ヘキサドライブ</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3"/>
              </a:rPr>
              <a:t>Deferred Lighting in Uncharted 4</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(SIGGRAPH2016) </a:t>
            </a:r>
            <a:r>
              <a:rPr lang="en-US" altLang="ja-JP" sz="1200" dirty="0" err="1" smtClean="0">
                <a:effectLst/>
                <a:latin typeface="HGPｺﾞｼｯｸE" panose="020B0900000000000000" pitchFamily="50" charset="-128"/>
                <a:ea typeface="HGPｺﾞｼｯｸE" panose="020B0900000000000000" pitchFamily="50" charset="-128"/>
              </a:rPr>
              <a:t>Ramy</a:t>
            </a:r>
            <a:r>
              <a:rPr lang="en-US" altLang="ja-JP" sz="1200" dirty="0" smtClean="0">
                <a:effectLst/>
                <a:latin typeface="HGPｺﾞｼｯｸE" panose="020B0900000000000000" pitchFamily="50" charset="-128"/>
                <a:ea typeface="HGPｺﾞｼｯｸE" panose="020B0900000000000000" pitchFamily="50" charset="-128"/>
              </a:rPr>
              <a:t> EI </a:t>
            </a:r>
            <a:r>
              <a:rPr lang="en-US" altLang="ja-JP" sz="1200" dirty="0" err="1" smtClean="0">
                <a:effectLst/>
                <a:latin typeface="HGPｺﾞｼｯｸE" panose="020B0900000000000000" pitchFamily="50" charset="-128"/>
                <a:ea typeface="HGPｺﾞｼｯｸE" panose="020B0900000000000000" pitchFamily="50" charset="-128"/>
              </a:rPr>
              <a:t>Garawany</a:t>
            </a:r>
            <a:r>
              <a:rPr lang="en-US" altLang="ja-JP" sz="1200" dirty="0" smtClean="0">
                <a:effectLst/>
                <a:latin typeface="HGPｺﾞｼｯｸE" panose="020B0900000000000000" pitchFamily="50" charset="-128"/>
                <a:ea typeface="HGPｺﾞｼｯｸE" panose="020B0900000000000000" pitchFamily="50" charset="-128"/>
              </a:rPr>
              <a:t>, Naughty Dog</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4"/>
              </a:rPr>
              <a:t>Rendering of Call of Duty: Infinite Warfare</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(Digital Dragon 2017) Michal </a:t>
            </a:r>
            <a:r>
              <a:rPr lang="en-US" altLang="ja-JP" sz="1200" dirty="0" err="1" smtClean="0">
                <a:effectLst/>
                <a:latin typeface="HGPｺﾞｼｯｸE" panose="020B0900000000000000" pitchFamily="50" charset="-128"/>
                <a:ea typeface="HGPｺﾞｼｯｸE" panose="020B0900000000000000" pitchFamily="50" charset="-128"/>
              </a:rPr>
              <a:t>Drobot</a:t>
            </a:r>
            <a:r>
              <a:rPr lang="en-US" altLang="ja-JP" sz="1200" dirty="0" smtClean="0">
                <a:effectLst/>
                <a:latin typeface="HGPｺﾞｼｯｸE" panose="020B0900000000000000" pitchFamily="50" charset="-128"/>
                <a:ea typeface="HGPｺﾞｼｯｸE" panose="020B0900000000000000" pitchFamily="50" charset="-128"/>
              </a:rPr>
              <a:t>, infinity ward, ACTIVISION</a:t>
            </a:r>
            <a:endParaRPr lang="ja-JP" altLang="en-US" sz="1200" dirty="0">
              <a:effectLst/>
              <a:latin typeface="HGPｺﾞｼｯｸE" panose="020B0900000000000000" pitchFamily="50" charset="-128"/>
              <a:ea typeface="HGPｺﾞｼｯｸE" panose="020B0900000000000000" pitchFamily="50" charset="-128"/>
            </a:endParaRPr>
          </a:p>
          <a:p>
            <a:pPr marL="36900" indent="0">
              <a:buNone/>
            </a:pPr>
            <a:r>
              <a:rPr kumimoji="1" lang="en-US" altLang="ja-JP" dirty="0" smtClean="0">
                <a:latin typeface="HGPｺﾞｼｯｸE" panose="020B0900000000000000" pitchFamily="50" charset="-128"/>
                <a:ea typeface="HGPｺﾞｼｯｸE" panose="020B0900000000000000" pitchFamily="50" charset="-128"/>
                <a:hlinkClick r:id="rId5"/>
              </a:rPr>
              <a:t>About G-Buffer in Games</a:t>
            </a:r>
            <a:endParaRPr kumimoji="1"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hlinkClick r:id="rId6"/>
              </a:rPr>
              <a:t>Tile-based Rendering</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ゲームグラフィックス </a:t>
            </a:r>
            <a:r>
              <a:rPr lang="en-US" altLang="ja-JP" dirty="0" smtClean="0">
                <a:latin typeface="HGPｺﾞｼｯｸE" panose="020B0900000000000000" pitchFamily="50" charset="-128"/>
                <a:ea typeface="HGPｺﾞｼｯｸE" panose="020B0900000000000000" pitchFamily="50" charset="-128"/>
              </a:rPr>
              <a:t>2017 CGWORLD </a:t>
            </a:r>
            <a:r>
              <a:rPr lang="ja-JP" altLang="en-US" dirty="0" smtClean="0">
                <a:latin typeface="HGPｺﾞｼｯｸE" panose="020B0900000000000000" pitchFamily="50" charset="-128"/>
                <a:ea typeface="HGPｺﾞｼｯｸE" panose="020B0900000000000000" pitchFamily="50" charset="-128"/>
              </a:rPr>
              <a:t>特別編集版</a:t>
            </a:r>
            <a:r>
              <a:rPr lang="en-US" altLang="ja-JP" dirty="0" smtClean="0">
                <a:latin typeface="HGPｺﾞｼｯｸE" panose="020B0900000000000000" pitchFamily="50" charset="-128"/>
                <a:ea typeface="HGPｺﾞｼｯｸE" panose="020B0900000000000000" pitchFamily="50" charset="-128"/>
              </a:rPr>
              <a:t>』 </a:t>
            </a:r>
            <a:r>
              <a:rPr lang="en-US" altLang="ja-JP" sz="1200" dirty="0" smtClean="0">
                <a:latin typeface="HGPｺﾞｼｯｸE" panose="020B0900000000000000" pitchFamily="50" charset="-128"/>
                <a:ea typeface="HGPｺﾞｼｯｸE" panose="020B0900000000000000" pitchFamily="50" charset="-128"/>
              </a:rPr>
              <a:t>(2017) CGWORLD</a:t>
            </a:r>
            <a:r>
              <a:rPr lang="ja-JP" altLang="en-US" sz="1200" dirty="0" smtClean="0">
                <a:latin typeface="HGPｺﾞｼｯｸE" panose="020B0900000000000000" pitchFamily="50" charset="-128"/>
                <a:ea typeface="HGPｺﾞｼｯｸE" panose="020B0900000000000000" pitchFamily="50" charset="-128"/>
              </a:rPr>
              <a:t>編集部</a:t>
            </a:r>
            <a:endParaRPr kumimoji="1" lang="en-US" altLang="ja-JP"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16201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ご清聴ありがとうございました。</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4279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4854" y="2174790"/>
            <a:ext cx="11154637" cy="2339546"/>
          </a:xfrm>
        </p:spPr>
        <p:txBody>
          <a:bodyPr>
            <a:normAutofit/>
          </a:bodyPr>
          <a:lstStyle/>
          <a:p>
            <a:r>
              <a:rPr lang="en-US" altLang="ja-JP" dirty="0" smtClean="0">
                <a:latin typeface="HGPｺﾞｼｯｸE" panose="020B0900000000000000" pitchFamily="50" charset="-128"/>
                <a:ea typeface="HGPｺﾞｼｯｸE" panose="020B0900000000000000" pitchFamily="50" charset="-128"/>
              </a:rPr>
              <a:t>1. </a:t>
            </a:r>
            <a:r>
              <a:rPr lang="ja-JP" altLang="en-US" dirty="0" smtClean="0">
                <a:latin typeface="HGPｺﾞｼｯｸE" panose="020B0900000000000000" pitchFamily="50" charset="-128"/>
                <a:ea typeface="HGPｺﾞｼｯｸE" panose="020B0900000000000000" pitchFamily="50" charset="-128"/>
              </a:rPr>
              <a:t>レンダリング方式</a:t>
            </a:r>
            <a:r>
              <a:rPr lang="en-US" altLang="ja-JP" dirty="0"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Forward</a:t>
            </a:r>
            <a:r>
              <a:rPr lang="ja-JP" altLang="en-US" dirty="0" err="1"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87077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（フォワードレンダリング）って？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50"/>
            <a:ext cx="10353762" cy="2036246"/>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モデル描画時にライティングを行う手法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直感的</a:t>
            </a:r>
            <a:r>
              <a:rPr lang="ja-JP" altLang="en-US" sz="2800" dirty="0" smtClean="0">
                <a:effectLst/>
                <a:latin typeface="HGPｺﾞｼｯｸE" panose="020B0900000000000000" pitchFamily="50" charset="-128"/>
                <a:ea typeface="HGPｺﾞｼｯｸE" panose="020B0900000000000000" pitchFamily="50" charset="-128"/>
              </a:rPr>
              <a:t>なレンダリング手法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初期くらいまでは主流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4" name="角丸四角形 3"/>
          <p:cNvSpPr/>
          <p:nvPr/>
        </p:nvSpPr>
        <p:spPr>
          <a:xfrm>
            <a:off x="1959018" y="5033473"/>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a:t>
            </a: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5" name="右矢印 4"/>
          <p:cNvSpPr/>
          <p:nvPr/>
        </p:nvSpPr>
        <p:spPr>
          <a:xfrm>
            <a:off x="5289847" y="532830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7595180" y="5033473"/>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7" name="正方形/長方形 6"/>
          <p:cNvSpPr/>
          <p:nvPr/>
        </p:nvSpPr>
        <p:spPr>
          <a:xfrm>
            <a:off x="1512606" y="4554909"/>
            <a:ext cx="9152546" cy="1939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289847" y="4976062"/>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667987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（ディファードレンダリング）って？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2049065"/>
          </a:xfrm>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sp>
        <p:nvSpPr>
          <p:cNvPr id="4" name="コンテンツ プレースホルダー 2"/>
          <p:cNvSpPr txBox="1">
            <a:spLocks/>
          </p:cNvSpPr>
          <p:nvPr/>
        </p:nvSpPr>
        <p:spPr>
          <a:xfrm>
            <a:off x="913795" y="1732450"/>
            <a:ext cx="10353762" cy="20362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l"/>
            </a:pPr>
            <a:r>
              <a:rPr lang="en-US" altLang="ja-JP" sz="2800" dirty="0" err="1" smtClean="0">
                <a:effectLst/>
                <a:latin typeface="HGPｺﾞｼｯｸE" panose="020B0900000000000000" pitchFamily="50" charset="-128"/>
                <a:ea typeface="HGPｺﾞｼｯｸE" panose="020B0900000000000000" pitchFamily="50" charset="-128"/>
              </a:rPr>
              <a:t>GBuffer</a:t>
            </a:r>
            <a:r>
              <a:rPr lang="en-US" altLang="ja-JP" sz="2800" dirty="0" smtClean="0">
                <a:effectLst/>
                <a:latin typeface="HGPｺﾞｼｯｸE" panose="020B0900000000000000" pitchFamily="50" charset="-128"/>
                <a:ea typeface="HGPｺﾞｼｯｸE" panose="020B0900000000000000" pitchFamily="50" charset="-128"/>
              </a:rPr>
              <a:t>(G</a:t>
            </a:r>
            <a:r>
              <a:rPr lang="ja-JP" altLang="en-US" sz="2800" dirty="0" smtClean="0">
                <a:effectLst/>
                <a:latin typeface="HGPｺﾞｼｯｸE" panose="020B0900000000000000" pitchFamily="50" charset="-128"/>
                <a:ea typeface="HGPｺﾞｼｯｸE" panose="020B0900000000000000" pitchFamily="50" charset="-128"/>
              </a:rPr>
              <a:t>バッファ</a:t>
            </a:r>
            <a:r>
              <a:rPr lang="en-US" altLang="ja-JP" sz="2800" dirty="0" smtClean="0">
                <a:effectLst/>
                <a:latin typeface="HGPｺﾞｼｯｸE" panose="020B0900000000000000" pitchFamily="50" charset="-128"/>
                <a:ea typeface="HGPｺﾞｼｯｸE" panose="020B0900000000000000" pitchFamily="50" charset="-128"/>
              </a:rPr>
              <a:t>)</a:t>
            </a:r>
            <a:r>
              <a:rPr lang="ja-JP" altLang="en-US" sz="2800" dirty="0" smtClean="0">
                <a:effectLst/>
                <a:latin typeface="HGPｺﾞｼｯｸE" panose="020B0900000000000000" pitchFamily="50" charset="-128"/>
                <a:ea typeface="HGPｺﾞｼｯｸE" panose="020B0900000000000000" pitchFamily="50" charset="-128"/>
              </a:rPr>
              <a:t>と呼ばれるバッファ</a:t>
            </a:r>
            <a:r>
              <a:rPr lang="ja-JP" altLang="en-US" sz="2800" dirty="0" smtClean="0">
                <a:effectLst/>
                <a:latin typeface="HGPｺﾞｼｯｸE" panose="020B0900000000000000" pitchFamily="50" charset="-128"/>
                <a:ea typeface="HGPｺﾞｼｯｸE" panose="020B0900000000000000" pitchFamily="50" charset="-128"/>
              </a:rPr>
              <a:t>にモデル</a:t>
            </a:r>
            <a:r>
              <a:rPr lang="ja-JP" altLang="en-US" sz="2800" dirty="0" smtClean="0">
                <a:effectLst/>
                <a:latin typeface="HGPｺﾞｼｯｸE" panose="020B0900000000000000" pitchFamily="50" charset="-128"/>
                <a:ea typeface="HGPｺﾞｼｯｸE" panose="020B0900000000000000" pitchFamily="50" charset="-128"/>
              </a:rPr>
              <a:t>情報</a:t>
            </a:r>
            <a:r>
              <a:rPr lang="ja-JP" altLang="en-US" sz="2800" dirty="0" smtClean="0">
                <a:effectLst/>
                <a:latin typeface="HGPｺﾞｼｯｸE" panose="020B0900000000000000" pitchFamily="50" charset="-128"/>
                <a:ea typeface="HGPｺﾞｼｯｸE" panose="020B0900000000000000" pitchFamily="50" charset="-128"/>
              </a:rPr>
              <a:t>を一旦出力</a:t>
            </a:r>
            <a:r>
              <a:rPr lang="ja-JP" altLang="en-US" sz="2800" dirty="0" smtClean="0">
                <a:effectLst/>
                <a:latin typeface="HGPｺﾞｼｯｸE" panose="020B0900000000000000" pitchFamily="50" charset="-128"/>
                <a:ea typeface="HGPｺﾞｼｯｸE" panose="020B0900000000000000" pitchFamily="50" charset="-128"/>
              </a:rPr>
              <a:t>し、</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ポストプロセスで遅延してライティングを行う手法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少し描画パスが複雑になるが、</a:t>
            </a:r>
            <a:r>
              <a:rPr lang="ja-JP" altLang="en-US" sz="2800" dirty="0">
                <a:effectLst/>
                <a:latin typeface="HGPｺﾞｼｯｸE" panose="020B0900000000000000" pitchFamily="50" charset="-128"/>
                <a:ea typeface="HGPｺﾞｼｯｸE" panose="020B0900000000000000" pitchFamily="50" charset="-128"/>
              </a:rPr>
              <a:t>様々</a:t>
            </a:r>
            <a:r>
              <a:rPr lang="ja-JP" altLang="en-US" sz="2800" dirty="0" smtClean="0">
                <a:effectLst/>
                <a:latin typeface="HGPｺﾞｼｯｸE" panose="020B0900000000000000" pitchFamily="50" charset="-128"/>
                <a:ea typeface="HGPｺﾞｼｯｸE" panose="020B0900000000000000" pitchFamily="50" charset="-128"/>
              </a:rPr>
              <a:t>な利点がある手法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中期以降は主流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5" name="角丸四角形 4"/>
          <p:cNvSpPr/>
          <p:nvPr/>
        </p:nvSpPr>
        <p:spPr>
          <a:xfrm>
            <a:off x="1959018" y="5439397"/>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6" name="右矢印 5"/>
          <p:cNvSpPr/>
          <p:nvPr/>
        </p:nvSpPr>
        <p:spPr>
          <a:xfrm>
            <a:off x="5321697" y="5755591"/>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7595180" y="5456489"/>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endPar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8" name="正方形/長方形 7"/>
          <p:cNvSpPr/>
          <p:nvPr/>
        </p:nvSpPr>
        <p:spPr>
          <a:xfrm>
            <a:off x="1512606" y="4033614"/>
            <a:ext cx="9152546" cy="2572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257997" y="5386259"/>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
        <p:nvSpPr>
          <p:cNvPr id="10" name="角丸四角形 9"/>
          <p:cNvSpPr/>
          <p:nvPr/>
        </p:nvSpPr>
        <p:spPr>
          <a:xfrm>
            <a:off x="1959018" y="4240850"/>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11" name="右矢印 10"/>
          <p:cNvSpPr/>
          <p:nvPr/>
        </p:nvSpPr>
        <p:spPr>
          <a:xfrm>
            <a:off x="5321697" y="453995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7595180" y="4240849"/>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340392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KILLZONE 2 -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427" y="1580050"/>
            <a:ext cx="7302702" cy="4092723"/>
          </a:xfrm>
          <a:prstGeom prst="rect">
            <a:avLst/>
          </a:prstGeom>
        </p:spPr>
      </p:pic>
      <p:sp>
        <p:nvSpPr>
          <p:cNvPr id="8" name="テキスト ボックス 7"/>
          <p:cNvSpPr txBox="1"/>
          <p:nvPr/>
        </p:nvSpPr>
        <p:spPr>
          <a:xfrm>
            <a:off x="3631963" y="5845323"/>
            <a:ext cx="9494377" cy="923330"/>
          </a:xfrm>
          <a:prstGeom prst="rect">
            <a:avLst/>
          </a:prstGeom>
          <a:noFill/>
        </p:spPr>
        <p:txBody>
          <a:bodyPr wrap="square" rtlCol="0">
            <a:spAutoFit/>
          </a:bodyPr>
          <a:lstStyle/>
          <a:p>
            <a:r>
              <a:rPr kumimoji="1" lang="en-US" altLang="ja-JP" dirty="0" smtClean="0">
                <a:latin typeface="HGPｺﾞｼｯｸE" panose="020B0900000000000000" pitchFamily="50" charset="-128"/>
                <a:ea typeface="HGPｺﾞｼｯｸE" panose="020B0900000000000000" pitchFamily="50" charset="-128"/>
                <a:hlinkClick r:id="rId3"/>
              </a:rPr>
              <a:t>『The Rendering Technology Of </a:t>
            </a:r>
            <a:r>
              <a:rPr kumimoji="1" lang="en-US" altLang="ja-JP" dirty="0" err="1" smtClean="0">
                <a:latin typeface="HGPｺﾞｼｯｸE" panose="020B0900000000000000" pitchFamily="50" charset="-128"/>
                <a:ea typeface="HGPｺﾞｼｯｸE" panose="020B0900000000000000" pitchFamily="50" charset="-128"/>
                <a:hlinkClick r:id="rId3"/>
              </a:rPr>
              <a:t>Killzone</a:t>
            </a:r>
            <a:r>
              <a:rPr kumimoji="1" lang="en-US" altLang="ja-JP" dirty="0" smtClean="0">
                <a:latin typeface="HGPｺﾞｼｯｸE" panose="020B0900000000000000" pitchFamily="50" charset="-128"/>
                <a:ea typeface="HGPｺﾞｼｯｸE" panose="020B0900000000000000" pitchFamily="50" charset="-128"/>
                <a:hlinkClick r:id="rId3"/>
              </a:rPr>
              <a:t> 2』</a:t>
            </a:r>
            <a:endParaRPr kumimoji="1" lang="en-US" altLang="ja-JP" dirty="0" smtClean="0">
              <a:latin typeface="HGPｺﾞｼｯｸE" panose="020B0900000000000000" pitchFamily="50" charset="-128"/>
              <a:ea typeface="HGPｺﾞｼｯｸE" panose="020B0900000000000000" pitchFamily="50" charset="-128"/>
            </a:endParaRPr>
          </a:p>
          <a:p>
            <a:endParaRPr kumimoji="1" lang="en-US" altLang="ja-JP" dirty="0" smtClean="0">
              <a:latin typeface="HGPｺﾞｼｯｸE" panose="020B0900000000000000" pitchFamily="50" charset="-128"/>
              <a:ea typeface="HGPｺﾞｼｯｸE" panose="020B0900000000000000" pitchFamily="50" charset="-128"/>
            </a:endParaRPr>
          </a:p>
          <a:p>
            <a:r>
              <a:rPr kumimoji="1" lang="en-US" altLang="ja-JP" dirty="0" smtClean="0">
                <a:latin typeface="HGPｺﾞｼｯｸE" panose="020B0900000000000000" pitchFamily="50" charset="-128"/>
                <a:ea typeface="HGPｺﾞｼｯｸE" panose="020B0900000000000000" pitchFamily="50" charset="-128"/>
                <a:hlinkClick r:id="rId4"/>
              </a:rPr>
              <a:t>『Deferred Rendering In </a:t>
            </a:r>
            <a:r>
              <a:rPr kumimoji="1" lang="en-US" altLang="ja-JP" dirty="0" err="1" smtClean="0">
                <a:latin typeface="HGPｺﾞｼｯｸE" panose="020B0900000000000000" pitchFamily="50" charset="-128"/>
                <a:ea typeface="HGPｺﾞｼｯｸE" panose="020B0900000000000000" pitchFamily="50" charset="-128"/>
                <a:hlinkClick r:id="rId4"/>
              </a:rPr>
              <a:t>Killzone</a:t>
            </a:r>
            <a:r>
              <a:rPr kumimoji="1" lang="en-US" altLang="ja-JP" dirty="0" smtClean="0">
                <a:latin typeface="HGPｺﾞｼｯｸE" panose="020B0900000000000000" pitchFamily="50" charset="-128"/>
                <a:ea typeface="HGPｺﾞｼｯｸE" panose="020B0900000000000000" pitchFamily="50" charset="-128"/>
                <a:hlinkClick r:id="rId4"/>
              </a:rPr>
              <a:t> 2』</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351124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Unreal Engine 4 -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65" y="1877727"/>
            <a:ext cx="8958150" cy="4428889"/>
          </a:xfrm>
          <a:prstGeom prst="rect">
            <a:avLst/>
          </a:prstGeom>
        </p:spPr>
      </p:pic>
    </p:spTree>
    <p:extLst>
      <p:ext uri="{BB962C8B-B14F-4D97-AF65-F5344CB8AC3E}">
        <p14:creationId xmlns:p14="http://schemas.microsoft.com/office/powerpoint/2010/main" val="85035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FINAL FANTASY </a:t>
            </a:r>
            <a:r>
              <a:rPr kumimoji="1" lang="ja-JP" altLang="en-US" dirty="0" smtClean="0">
                <a:latin typeface="HGPｺﾞｼｯｸE" panose="020B0900000000000000" pitchFamily="50" charset="-128"/>
                <a:ea typeface="HGPｺﾞｼｯｸE" panose="020B0900000000000000" pitchFamily="50" charset="-128"/>
              </a:rPr>
              <a:t>零式</a:t>
            </a:r>
            <a:r>
              <a:rPr kumimoji="1" lang="en-US" altLang="ja-JP" dirty="0" smtClean="0">
                <a:latin typeface="HGPｺﾞｼｯｸE" panose="020B0900000000000000" pitchFamily="50" charset="-128"/>
                <a:ea typeface="HGPｺﾞｼｯｸE" panose="020B0900000000000000" pitchFamily="50" charset="-128"/>
              </a:rPr>
              <a:t>HD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04" y="1732449"/>
            <a:ext cx="5662774" cy="318642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975" y="1732449"/>
            <a:ext cx="5671173" cy="3191145"/>
          </a:xfrm>
          <a:prstGeom prst="rect">
            <a:avLst/>
          </a:prstGeom>
        </p:spPr>
      </p:pic>
      <p:sp>
        <p:nvSpPr>
          <p:cNvPr id="7" name="テキスト ボックス 6"/>
          <p:cNvSpPr txBox="1"/>
          <p:nvPr/>
        </p:nvSpPr>
        <p:spPr>
          <a:xfrm>
            <a:off x="3226036" y="5620433"/>
            <a:ext cx="6041877" cy="646331"/>
          </a:xfrm>
          <a:prstGeom prst="rect">
            <a:avLst/>
          </a:prstGeom>
          <a:noFill/>
        </p:spPr>
        <p:txBody>
          <a:bodyPr wrap="square" rtlCol="0">
            <a:spAutoFit/>
          </a:bodyPr>
          <a:lstStyle/>
          <a:p>
            <a:r>
              <a:rPr lang="en-US" altLang="ja-JP" dirty="0" smtClean="0">
                <a:latin typeface="HGPｺﾞｼｯｸE" panose="020B0900000000000000" pitchFamily="50" charset="-128"/>
                <a:ea typeface="HGPｺﾞｼｯｸE" panose="020B0900000000000000" pitchFamily="50" charset="-128"/>
                <a:hlinkClick r:id="rId4"/>
              </a:rPr>
              <a:t>『FINAL FANTASY </a:t>
            </a:r>
            <a:r>
              <a:rPr lang="ja-JP" altLang="en-US" dirty="0" smtClean="0">
                <a:latin typeface="HGPｺﾞｼｯｸE" panose="020B0900000000000000" pitchFamily="50" charset="-128"/>
                <a:ea typeface="HGPｺﾞｼｯｸE" panose="020B0900000000000000" pitchFamily="50" charset="-128"/>
                <a:hlinkClick r:id="rId4"/>
              </a:rPr>
              <a:t>零式</a:t>
            </a:r>
            <a:r>
              <a:rPr lang="en-US" altLang="ja-JP" dirty="0" smtClean="0">
                <a:latin typeface="HGPｺﾞｼｯｸE" panose="020B0900000000000000" pitchFamily="50" charset="-128"/>
                <a:ea typeface="HGPｺﾞｼｯｸE" panose="020B0900000000000000" pitchFamily="50" charset="-128"/>
                <a:hlinkClick r:id="rId4"/>
              </a:rPr>
              <a:t>HD</a:t>
            </a:r>
            <a:r>
              <a:rPr lang="ja-JP" altLang="en-US" dirty="0" smtClean="0">
                <a:latin typeface="HGPｺﾞｼｯｸE" panose="020B0900000000000000" pitchFamily="50" charset="-128"/>
                <a:ea typeface="HGPｺﾞｼｯｸE" panose="020B0900000000000000" pitchFamily="50" charset="-128"/>
                <a:hlinkClick r:id="rId4"/>
              </a:rPr>
              <a:t>にみる 新しい</a:t>
            </a:r>
            <a:r>
              <a:rPr lang="en-US" altLang="ja-JP" dirty="0" smtClean="0">
                <a:latin typeface="HGPｺﾞｼｯｸE" panose="020B0900000000000000" pitchFamily="50" charset="-128"/>
                <a:ea typeface="HGPｺﾞｼｯｸE" panose="020B0900000000000000" pitchFamily="50" charset="-128"/>
                <a:hlinkClick r:id="rId4"/>
              </a:rPr>
              <a:t>HD</a:t>
            </a:r>
            <a:r>
              <a:rPr lang="ja-JP" altLang="en-US" dirty="0" smtClean="0">
                <a:latin typeface="HGPｺﾞｼｯｸE" panose="020B0900000000000000" pitchFamily="50" charset="-128"/>
                <a:ea typeface="HGPｺﾞｼｯｸE" panose="020B0900000000000000" pitchFamily="50" charset="-128"/>
                <a:hlinkClick r:id="rId4"/>
              </a:rPr>
              <a:t>リマスター</a:t>
            </a:r>
            <a:r>
              <a:rPr lang="en-US" altLang="ja-JP" dirty="0" smtClean="0">
                <a:latin typeface="HGPｺﾞｼｯｸE" panose="020B0900000000000000" pitchFamily="50" charset="-128"/>
                <a:ea typeface="HGPｺﾞｼｯｸE" panose="020B0900000000000000" pitchFamily="50" charset="-128"/>
                <a:hlinkClick r:id="rId4"/>
              </a:rPr>
              <a:t>』</a:t>
            </a:r>
            <a:endParaRPr lang="en-US" altLang="ja-JP" dirty="0" smtClean="0">
              <a:latin typeface="HGPｺﾞｼｯｸE" panose="020B0900000000000000" pitchFamily="50" charset="-128"/>
              <a:ea typeface="HGPｺﾞｼｯｸE" panose="020B0900000000000000" pitchFamily="50" charset="-128"/>
            </a:endParaRPr>
          </a:p>
          <a:p>
            <a:r>
              <a:rPr lang="ja-JP" altLang="en-US" dirty="0">
                <a:latin typeface="HGPｺﾞｼｯｸE" panose="020B0900000000000000" pitchFamily="50" charset="-128"/>
                <a:ea typeface="HGPｺﾞｼｯｸE" panose="020B0900000000000000" pitchFamily="50" charset="-128"/>
              </a:rPr>
              <a:t>・個人的にここの資料は超オススメ</a:t>
            </a:r>
            <a:r>
              <a:rPr lang="ja-JP" altLang="en-US" dirty="0" smtClean="0">
                <a:latin typeface="HGPｺﾞｼｯｸE" panose="020B0900000000000000" pitchFamily="50" charset="-128"/>
                <a:ea typeface="HGPｺﾞｼｯｸE" panose="020B0900000000000000" pitchFamily="50" charset="-128"/>
              </a:rPr>
              <a:t>！</a:t>
            </a:r>
            <a:endParaRPr lang="en-US" altLang="ja-JP"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376448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TemplateConsolas">
      <a:majorFont>
        <a:latin typeface="Consolas"/>
        <a:ea typeface="Consolas"/>
        <a:cs typeface=""/>
      </a:majorFont>
      <a:minorFont>
        <a:latin typeface="Consolas"/>
        <a:ea typeface="Consolas"/>
        <a:cs typeface=""/>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石版</Template>
  <TotalTime>22073</TotalTime>
  <Words>599</Words>
  <Application>Microsoft Office PowerPoint</Application>
  <PresentationFormat>ワイド画面</PresentationFormat>
  <Paragraphs>168</Paragraphs>
  <Slides>34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HGPｺﾞｼｯｸE</vt:lpstr>
      <vt:lpstr>Consolas</vt:lpstr>
      <vt:lpstr>Trebuchet MS</vt:lpstr>
      <vt:lpstr>Wingdings</vt:lpstr>
      <vt:lpstr>Wingdings 2</vt:lpstr>
      <vt:lpstr>石版</vt:lpstr>
      <vt:lpstr>Forward Rendering vs Deferred Rendering について考えてみる</vt:lpstr>
      <vt:lpstr>はじめに</vt:lpstr>
      <vt:lpstr>アジェンダ</vt:lpstr>
      <vt:lpstr>1. レンダリング方式(Forward、Deferred)について</vt:lpstr>
      <vt:lpstr>Forward Rendering（フォワードレンダリング）って？</vt:lpstr>
      <vt:lpstr>Deferred Rendering（ディファードレンダリング）って？</vt:lpstr>
      <vt:lpstr>KILLZONE 2 - GBuffer</vt:lpstr>
      <vt:lpstr>Unreal Engine 4 - GBuffer</vt:lpstr>
      <vt:lpstr>FINAL FANTASY 零式HD - GBuffer</vt:lpstr>
      <vt:lpstr>Forward Renderingのメリット/デメリット</vt:lpstr>
      <vt:lpstr>Deferred Renderingのメリット/デメリット</vt:lpstr>
      <vt:lpstr>ただ、PS3/Xbox 360世代の話です 今世代では少し変わってきます</vt:lpstr>
      <vt:lpstr>ライト数制限問題への対処(ライトカリング)について</vt:lpstr>
      <vt:lpstr>Tile-based Deferred Rendering</vt:lpstr>
      <vt:lpstr>Forward+ Rendering(Tile-based Forward Rendering)</vt:lpstr>
      <vt:lpstr>Clustered Deferred/Forward Shading</vt:lpstr>
      <vt:lpstr>Forward Renderingのメリット/デメリット（修正）</vt:lpstr>
      <vt:lpstr>Deferred Renderingのメリット/デメリット（修正）</vt:lpstr>
      <vt:lpstr>２．採用例</vt:lpstr>
      <vt:lpstr>実際にリリースされたタイトルで見ていきましょう</vt:lpstr>
      <vt:lpstr>『アンチャーテッド　海賊王と最後の秘宝』は？</vt:lpstr>
      <vt:lpstr>『GRAVITY DAZE2』は？</vt:lpstr>
      <vt:lpstr>『GUILTY GEAR Xrd –SIGN-』は？</vt:lpstr>
      <vt:lpstr>『ゼルダの伝説 ブレス オブ ザ ワイルド』は？</vt:lpstr>
      <vt:lpstr>『NieR : Automata』は？</vt:lpstr>
      <vt:lpstr>『Call of Duty: Infinite Warfare』は？</vt:lpstr>
      <vt:lpstr>『人食いの大鷲トリコ』は？</vt:lpstr>
      <vt:lpstr>『ドラゴンクエストⅩⅠ 過ぎ去りし時を求めて』は？</vt:lpstr>
      <vt:lpstr>『DOOM(2016)』は？</vt:lpstr>
      <vt:lpstr>３.まとめ</vt:lpstr>
      <vt:lpstr>まとめ</vt:lpstr>
      <vt:lpstr>参考資料</vt:lpstr>
      <vt:lpstr>参考資料</vt:lpstr>
      <vt:lpstr>ご清聴ありがとうございました。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Toru Miyawaki</dc:creator>
  <cp:lastModifiedBy>Toru Miyawaki</cp:lastModifiedBy>
  <cp:revision>335</cp:revision>
  <dcterms:created xsi:type="dcterms:W3CDTF">2016-11-19T15:53:25Z</dcterms:created>
  <dcterms:modified xsi:type="dcterms:W3CDTF">2017-11-06T16:47:07Z</dcterms:modified>
</cp:coreProperties>
</file>